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0" r:id="rId4"/>
  </p:sldMasterIdLst>
  <p:notesMasterIdLst>
    <p:notesMasterId r:id="rId16"/>
  </p:notesMasterIdLst>
  <p:sldIdLst>
    <p:sldId id="272" r:id="rId5"/>
    <p:sldId id="277" r:id="rId6"/>
    <p:sldId id="262" r:id="rId7"/>
    <p:sldId id="278" r:id="rId8"/>
    <p:sldId id="280" r:id="rId9"/>
    <p:sldId id="260" r:id="rId10"/>
    <p:sldId id="279" r:id="rId11"/>
    <p:sldId id="281" r:id="rId12"/>
    <p:sldId id="282" r:id="rId13"/>
    <p:sldId id="263" r:id="rId14"/>
    <p:sldId id="26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2A39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2" autoAdjust="0"/>
    <p:restoredTop sz="93202" autoAdjust="0"/>
  </p:normalViewPr>
  <p:slideViewPr>
    <p:cSldViewPr snapToGrid="0">
      <p:cViewPr varScale="1">
        <p:scale>
          <a:sx n="111" d="100"/>
          <a:sy n="111" d="100"/>
        </p:scale>
        <p:origin x="594" y="96"/>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A020F3-94A0-4819-B468-55FF6AF81C93}" type="doc">
      <dgm:prSet loTypeId="urn:microsoft.com/office/officeart/2011/layout/HexagonRadial" loCatId="cycle" qsTypeId="urn:microsoft.com/office/officeart/2005/8/quickstyle/simple5" qsCatId="simple" csTypeId="urn:microsoft.com/office/officeart/2005/8/colors/colorful1" csCatId="colorful" phldr="1"/>
      <dgm:spPr/>
      <dgm:t>
        <a:bodyPr/>
        <a:lstStyle/>
        <a:p>
          <a:endParaRPr lang="en-US"/>
        </a:p>
      </dgm:t>
    </dgm:pt>
    <dgm:pt modelId="{06D7A650-4B0F-49FD-83EF-2FEF9AC6BC7A}">
      <dgm:prSet phldrT="[Text]"/>
      <dgm:spPr/>
      <dgm:t>
        <a:bodyPr/>
        <a:lstStyle/>
        <a:p>
          <a:r>
            <a:rPr lang="en-US" dirty="0"/>
            <a:t>Opportunities</a:t>
          </a:r>
        </a:p>
      </dgm:t>
    </dgm:pt>
    <dgm:pt modelId="{5337CFBF-8135-4FBA-96F1-111483A5D3D7}" type="parTrans" cxnId="{B532DEFB-548E-4A50-9425-2907E5B0081A}">
      <dgm:prSet/>
      <dgm:spPr/>
      <dgm:t>
        <a:bodyPr/>
        <a:lstStyle/>
        <a:p>
          <a:endParaRPr lang="en-US"/>
        </a:p>
      </dgm:t>
    </dgm:pt>
    <dgm:pt modelId="{5877091A-F07F-4AAC-9B07-76043502F59D}" type="sibTrans" cxnId="{B532DEFB-548E-4A50-9425-2907E5B0081A}">
      <dgm:prSet/>
      <dgm:spPr/>
      <dgm:t>
        <a:bodyPr/>
        <a:lstStyle/>
        <a:p>
          <a:endParaRPr lang="en-US"/>
        </a:p>
      </dgm:t>
    </dgm:pt>
    <dgm:pt modelId="{EAF68FB0-4CE9-4FC7-A477-DD47AD482B2E}">
      <dgm:prSet phldrT="[Text]"/>
      <dgm:spPr/>
      <dgm:t>
        <a:bodyPr/>
        <a:lstStyle/>
        <a:p>
          <a:r>
            <a:rPr lang="en-US" b="1" dirty="0"/>
            <a:t>Taste and Palatability</a:t>
          </a:r>
          <a:endParaRPr lang="en-US" dirty="0"/>
        </a:p>
      </dgm:t>
    </dgm:pt>
    <dgm:pt modelId="{F76B8618-8252-4306-A275-85939502CE49}" type="parTrans" cxnId="{A01A5E1D-CC3F-4984-8C0A-DDFE0D17EC3F}">
      <dgm:prSet/>
      <dgm:spPr/>
      <dgm:t>
        <a:bodyPr/>
        <a:lstStyle/>
        <a:p>
          <a:endParaRPr lang="en-US"/>
        </a:p>
      </dgm:t>
    </dgm:pt>
    <dgm:pt modelId="{03453172-F743-4EA1-B9E9-499E34D83EC5}" type="sibTrans" cxnId="{A01A5E1D-CC3F-4984-8C0A-DDFE0D17EC3F}">
      <dgm:prSet/>
      <dgm:spPr/>
      <dgm:t>
        <a:bodyPr/>
        <a:lstStyle/>
        <a:p>
          <a:endParaRPr lang="en-US"/>
        </a:p>
      </dgm:t>
    </dgm:pt>
    <dgm:pt modelId="{6A48F7E9-17E0-4C61-85D0-2A689F3BE6A3}">
      <dgm:prSet phldrT="[Text]"/>
      <dgm:spPr/>
      <dgm:t>
        <a:bodyPr/>
        <a:lstStyle/>
        <a:p>
          <a:r>
            <a:rPr lang="en-US" b="1" dirty="0"/>
            <a:t>Health Concerns and Research Opportunities</a:t>
          </a:r>
          <a:endParaRPr lang="en-US" dirty="0"/>
        </a:p>
      </dgm:t>
    </dgm:pt>
    <dgm:pt modelId="{C1FF103F-6885-4B75-B675-50CD29EF9E93}" type="parTrans" cxnId="{7BFC152B-5C27-4C26-AE10-815E1C5C68E8}">
      <dgm:prSet/>
      <dgm:spPr/>
      <dgm:t>
        <a:bodyPr/>
        <a:lstStyle/>
        <a:p>
          <a:endParaRPr lang="en-US"/>
        </a:p>
      </dgm:t>
    </dgm:pt>
    <dgm:pt modelId="{63BE848A-898A-4C42-B5CB-118395E33344}" type="sibTrans" cxnId="{7BFC152B-5C27-4C26-AE10-815E1C5C68E8}">
      <dgm:prSet/>
      <dgm:spPr/>
      <dgm:t>
        <a:bodyPr/>
        <a:lstStyle/>
        <a:p>
          <a:endParaRPr lang="en-US"/>
        </a:p>
      </dgm:t>
    </dgm:pt>
    <dgm:pt modelId="{22512470-752B-4CA5-B82B-4E3A9744816E}">
      <dgm:prSet phldrT="[Text]"/>
      <dgm:spPr/>
      <dgm:t>
        <a:bodyPr/>
        <a:lstStyle/>
        <a:p>
          <a:r>
            <a:rPr lang="en-US" b="1" dirty="0"/>
            <a:t>Sugar Reduction and Obesity</a:t>
          </a:r>
          <a:endParaRPr lang="en-US" dirty="0"/>
        </a:p>
      </dgm:t>
    </dgm:pt>
    <dgm:pt modelId="{89C2FE68-02AC-4910-858C-C90DF767C064}" type="parTrans" cxnId="{63B10D68-9337-49DF-883F-810DA2EBF7F2}">
      <dgm:prSet/>
      <dgm:spPr/>
      <dgm:t>
        <a:bodyPr/>
        <a:lstStyle/>
        <a:p>
          <a:endParaRPr lang="en-US"/>
        </a:p>
      </dgm:t>
    </dgm:pt>
    <dgm:pt modelId="{9642C505-61FB-4A96-873F-A2C0AEDC957F}" type="sibTrans" cxnId="{63B10D68-9337-49DF-883F-810DA2EBF7F2}">
      <dgm:prSet/>
      <dgm:spPr/>
      <dgm:t>
        <a:bodyPr/>
        <a:lstStyle/>
        <a:p>
          <a:endParaRPr lang="en-US"/>
        </a:p>
      </dgm:t>
    </dgm:pt>
    <dgm:pt modelId="{048A4A87-4E5F-469C-A95D-16CF1EEE84A5}">
      <dgm:prSet phldrT="[Text]"/>
      <dgm:spPr/>
      <dgm:t>
        <a:bodyPr/>
        <a:lstStyle/>
        <a:p>
          <a:r>
            <a:rPr lang="en-US" b="1" dirty="0"/>
            <a:t>Consumer Education</a:t>
          </a:r>
          <a:endParaRPr lang="en-US" dirty="0"/>
        </a:p>
      </dgm:t>
    </dgm:pt>
    <dgm:pt modelId="{988EA9F1-C4CC-4819-B845-75E6BE852D84}" type="parTrans" cxnId="{388504C6-6C81-448E-B88B-BCED999D29EA}">
      <dgm:prSet/>
      <dgm:spPr/>
      <dgm:t>
        <a:bodyPr/>
        <a:lstStyle/>
        <a:p>
          <a:endParaRPr lang="en-US"/>
        </a:p>
      </dgm:t>
    </dgm:pt>
    <dgm:pt modelId="{92D96508-D9F3-4CC9-974C-9B97AAB4BD25}" type="sibTrans" cxnId="{388504C6-6C81-448E-B88B-BCED999D29EA}">
      <dgm:prSet/>
      <dgm:spPr/>
      <dgm:t>
        <a:bodyPr/>
        <a:lstStyle/>
        <a:p>
          <a:endParaRPr lang="en-US"/>
        </a:p>
      </dgm:t>
    </dgm:pt>
    <dgm:pt modelId="{D201C84D-BA7C-46CD-8979-6A7D690A9C3A}">
      <dgm:prSet phldrT="[Text]"/>
      <dgm:spPr/>
      <dgm:t>
        <a:bodyPr/>
        <a:lstStyle/>
        <a:p>
          <a:r>
            <a:rPr lang="en-US" b="1" dirty="0"/>
            <a:t>Alternative Sweeteners</a:t>
          </a:r>
          <a:endParaRPr lang="en-US" dirty="0"/>
        </a:p>
      </dgm:t>
    </dgm:pt>
    <dgm:pt modelId="{46940C12-4435-4FEC-A0DF-BB4624EC2C29}" type="parTrans" cxnId="{ACF0D3AC-7452-4D19-BBA1-13193EE5E141}">
      <dgm:prSet/>
      <dgm:spPr/>
      <dgm:t>
        <a:bodyPr/>
        <a:lstStyle/>
        <a:p>
          <a:endParaRPr lang="en-US"/>
        </a:p>
      </dgm:t>
    </dgm:pt>
    <dgm:pt modelId="{DB6481AA-431B-4669-A189-5A9E8BBAC710}" type="sibTrans" cxnId="{ACF0D3AC-7452-4D19-BBA1-13193EE5E141}">
      <dgm:prSet/>
      <dgm:spPr/>
      <dgm:t>
        <a:bodyPr/>
        <a:lstStyle/>
        <a:p>
          <a:endParaRPr lang="en-US"/>
        </a:p>
      </dgm:t>
    </dgm:pt>
    <dgm:pt modelId="{B556160B-E478-401B-836B-DAD74FEB481E}">
      <dgm:prSet phldrT="[Text]"/>
      <dgm:spPr/>
      <dgm:t>
        <a:bodyPr/>
        <a:lstStyle/>
        <a:p>
          <a:r>
            <a:rPr lang="en-US" b="1" dirty="0"/>
            <a:t>Cultural and Taste Preferences</a:t>
          </a:r>
          <a:endParaRPr lang="en-US" dirty="0"/>
        </a:p>
      </dgm:t>
    </dgm:pt>
    <dgm:pt modelId="{9437F81C-BC5D-4E25-9094-EC0BC8D63369}" type="parTrans" cxnId="{C3452241-5FBE-4E1E-AED7-74459072380F}">
      <dgm:prSet/>
      <dgm:spPr/>
      <dgm:t>
        <a:bodyPr/>
        <a:lstStyle/>
        <a:p>
          <a:endParaRPr lang="en-US"/>
        </a:p>
      </dgm:t>
    </dgm:pt>
    <dgm:pt modelId="{A736E88D-24E5-4513-8962-9F1311D869BC}" type="sibTrans" cxnId="{C3452241-5FBE-4E1E-AED7-74459072380F}">
      <dgm:prSet/>
      <dgm:spPr/>
      <dgm:t>
        <a:bodyPr/>
        <a:lstStyle/>
        <a:p>
          <a:endParaRPr lang="en-US"/>
        </a:p>
      </dgm:t>
    </dgm:pt>
    <dgm:pt modelId="{99743BF9-013C-4D29-94A4-7AF70A77C0DD}" type="pres">
      <dgm:prSet presAssocID="{51A020F3-94A0-4819-B468-55FF6AF81C93}" presName="Name0" presStyleCnt="0">
        <dgm:presLayoutVars>
          <dgm:chMax val="1"/>
          <dgm:chPref val="1"/>
          <dgm:dir/>
          <dgm:animOne val="branch"/>
          <dgm:animLvl val="lvl"/>
        </dgm:presLayoutVars>
      </dgm:prSet>
      <dgm:spPr/>
    </dgm:pt>
    <dgm:pt modelId="{8EF5B539-233B-46E0-8D02-D54580051A03}" type="pres">
      <dgm:prSet presAssocID="{06D7A650-4B0F-49FD-83EF-2FEF9AC6BC7A}" presName="Parent" presStyleLbl="node0" presStyleIdx="0" presStyleCnt="1">
        <dgm:presLayoutVars>
          <dgm:chMax val="6"/>
          <dgm:chPref val="6"/>
        </dgm:presLayoutVars>
      </dgm:prSet>
      <dgm:spPr/>
    </dgm:pt>
    <dgm:pt modelId="{D466BBF3-7DDA-4D3B-8979-50B4244562C0}" type="pres">
      <dgm:prSet presAssocID="{EAF68FB0-4CE9-4FC7-A477-DD47AD482B2E}" presName="Accent1" presStyleCnt="0"/>
      <dgm:spPr/>
    </dgm:pt>
    <dgm:pt modelId="{FC512265-E7BB-4C54-B86E-345CB1D491FA}" type="pres">
      <dgm:prSet presAssocID="{EAF68FB0-4CE9-4FC7-A477-DD47AD482B2E}" presName="Accent" presStyleLbl="bgShp" presStyleIdx="0" presStyleCnt="6"/>
      <dgm:spPr/>
    </dgm:pt>
    <dgm:pt modelId="{819C00C0-E943-485B-B931-F5E3E547411F}" type="pres">
      <dgm:prSet presAssocID="{EAF68FB0-4CE9-4FC7-A477-DD47AD482B2E}" presName="Child1" presStyleLbl="node1" presStyleIdx="0" presStyleCnt="6">
        <dgm:presLayoutVars>
          <dgm:chMax val="0"/>
          <dgm:chPref val="0"/>
          <dgm:bulletEnabled val="1"/>
        </dgm:presLayoutVars>
      </dgm:prSet>
      <dgm:spPr/>
    </dgm:pt>
    <dgm:pt modelId="{EC15E1EB-2773-4311-9A69-C29BCA8F86C6}" type="pres">
      <dgm:prSet presAssocID="{6A48F7E9-17E0-4C61-85D0-2A689F3BE6A3}" presName="Accent2" presStyleCnt="0"/>
      <dgm:spPr/>
    </dgm:pt>
    <dgm:pt modelId="{129E8FB3-439C-4A00-982E-1385BC0E9DD9}" type="pres">
      <dgm:prSet presAssocID="{6A48F7E9-17E0-4C61-85D0-2A689F3BE6A3}" presName="Accent" presStyleLbl="bgShp" presStyleIdx="1" presStyleCnt="6"/>
      <dgm:spPr/>
    </dgm:pt>
    <dgm:pt modelId="{013D24C0-51B6-4E69-89EB-9A4271360CD7}" type="pres">
      <dgm:prSet presAssocID="{6A48F7E9-17E0-4C61-85D0-2A689F3BE6A3}" presName="Child2" presStyleLbl="node1" presStyleIdx="1" presStyleCnt="6">
        <dgm:presLayoutVars>
          <dgm:chMax val="0"/>
          <dgm:chPref val="0"/>
          <dgm:bulletEnabled val="1"/>
        </dgm:presLayoutVars>
      </dgm:prSet>
      <dgm:spPr/>
    </dgm:pt>
    <dgm:pt modelId="{79C0B96A-DE33-4B91-912F-94B5C8B57A37}" type="pres">
      <dgm:prSet presAssocID="{22512470-752B-4CA5-B82B-4E3A9744816E}" presName="Accent3" presStyleCnt="0"/>
      <dgm:spPr/>
    </dgm:pt>
    <dgm:pt modelId="{A7403FFA-72E7-470A-8E21-7EDABE1017F8}" type="pres">
      <dgm:prSet presAssocID="{22512470-752B-4CA5-B82B-4E3A9744816E}" presName="Accent" presStyleLbl="bgShp" presStyleIdx="2" presStyleCnt="6"/>
      <dgm:spPr/>
    </dgm:pt>
    <dgm:pt modelId="{40B474B2-7DF0-4D84-9C13-981EEE2E55D4}" type="pres">
      <dgm:prSet presAssocID="{22512470-752B-4CA5-B82B-4E3A9744816E}" presName="Child3" presStyleLbl="node1" presStyleIdx="2" presStyleCnt="6">
        <dgm:presLayoutVars>
          <dgm:chMax val="0"/>
          <dgm:chPref val="0"/>
          <dgm:bulletEnabled val="1"/>
        </dgm:presLayoutVars>
      </dgm:prSet>
      <dgm:spPr/>
    </dgm:pt>
    <dgm:pt modelId="{E178E214-D017-410A-8694-B24DDC5EF1A5}" type="pres">
      <dgm:prSet presAssocID="{048A4A87-4E5F-469C-A95D-16CF1EEE84A5}" presName="Accent4" presStyleCnt="0"/>
      <dgm:spPr/>
    </dgm:pt>
    <dgm:pt modelId="{EB1135F2-89D4-4D14-BF46-50859CE93100}" type="pres">
      <dgm:prSet presAssocID="{048A4A87-4E5F-469C-A95D-16CF1EEE84A5}" presName="Accent" presStyleLbl="bgShp" presStyleIdx="3" presStyleCnt="6"/>
      <dgm:spPr/>
    </dgm:pt>
    <dgm:pt modelId="{7F88FAE0-FC25-46D4-88EB-EF117F7A0A91}" type="pres">
      <dgm:prSet presAssocID="{048A4A87-4E5F-469C-A95D-16CF1EEE84A5}" presName="Child4" presStyleLbl="node1" presStyleIdx="3" presStyleCnt="6">
        <dgm:presLayoutVars>
          <dgm:chMax val="0"/>
          <dgm:chPref val="0"/>
          <dgm:bulletEnabled val="1"/>
        </dgm:presLayoutVars>
      </dgm:prSet>
      <dgm:spPr/>
    </dgm:pt>
    <dgm:pt modelId="{34B3D550-205F-41BF-A82A-3EB8D0723F4D}" type="pres">
      <dgm:prSet presAssocID="{D201C84D-BA7C-46CD-8979-6A7D690A9C3A}" presName="Accent5" presStyleCnt="0"/>
      <dgm:spPr/>
    </dgm:pt>
    <dgm:pt modelId="{0E5FC2F3-CF21-44B7-A5F3-60A4161CC52C}" type="pres">
      <dgm:prSet presAssocID="{D201C84D-BA7C-46CD-8979-6A7D690A9C3A}" presName="Accent" presStyleLbl="bgShp" presStyleIdx="4" presStyleCnt="6"/>
      <dgm:spPr/>
    </dgm:pt>
    <dgm:pt modelId="{C0FDDE6D-59BE-4427-AD37-5D5296EBB149}" type="pres">
      <dgm:prSet presAssocID="{D201C84D-BA7C-46CD-8979-6A7D690A9C3A}" presName="Child5" presStyleLbl="node1" presStyleIdx="4" presStyleCnt="6">
        <dgm:presLayoutVars>
          <dgm:chMax val="0"/>
          <dgm:chPref val="0"/>
          <dgm:bulletEnabled val="1"/>
        </dgm:presLayoutVars>
      </dgm:prSet>
      <dgm:spPr/>
    </dgm:pt>
    <dgm:pt modelId="{A5DE3BA7-C5E5-48C3-9A41-AAA1D137782B}" type="pres">
      <dgm:prSet presAssocID="{B556160B-E478-401B-836B-DAD74FEB481E}" presName="Accent6" presStyleCnt="0"/>
      <dgm:spPr/>
    </dgm:pt>
    <dgm:pt modelId="{04FAA95F-E0F2-4BFB-AAA2-8C07C68B216D}" type="pres">
      <dgm:prSet presAssocID="{B556160B-E478-401B-836B-DAD74FEB481E}" presName="Accent" presStyleLbl="bgShp" presStyleIdx="5" presStyleCnt="6"/>
      <dgm:spPr/>
    </dgm:pt>
    <dgm:pt modelId="{891DC564-C105-4CEF-B468-EA0DE5B88769}" type="pres">
      <dgm:prSet presAssocID="{B556160B-E478-401B-836B-DAD74FEB481E}" presName="Child6" presStyleLbl="node1" presStyleIdx="5" presStyleCnt="6">
        <dgm:presLayoutVars>
          <dgm:chMax val="0"/>
          <dgm:chPref val="0"/>
          <dgm:bulletEnabled val="1"/>
        </dgm:presLayoutVars>
      </dgm:prSet>
      <dgm:spPr/>
    </dgm:pt>
  </dgm:ptLst>
  <dgm:cxnLst>
    <dgm:cxn modelId="{A01A5E1D-CC3F-4984-8C0A-DDFE0D17EC3F}" srcId="{06D7A650-4B0F-49FD-83EF-2FEF9AC6BC7A}" destId="{EAF68FB0-4CE9-4FC7-A477-DD47AD482B2E}" srcOrd="0" destOrd="0" parTransId="{F76B8618-8252-4306-A275-85939502CE49}" sibTransId="{03453172-F743-4EA1-B9E9-499E34D83EC5}"/>
    <dgm:cxn modelId="{8F86EA1D-9DAC-4A86-8A4C-32F9678D0C69}" type="presOf" srcId="{06D7A650-4B0F-49FD-83EF-2FEF9AC6BC7A}" destId="{8EF5B539-233B-46E0-8D02-D54580051A03}" srcOrd="0" destOrd="0" presId="urn:microsoft.com/office/officeart/2011/layout/HexagonRadial"/>
    <dgm:cxn modelId="{7BFC152B-5C27-4C26-AE10-815E1C5C68E8}" srcId="{06D7A650-4B0F-49FD-83EF-2FEF9AC6BC7A}" destId="{6A48F7E9-17E0-4C61-85D0-2A689F3BE6A3}" srcOrd="1" destOrd="0" parTransId="{C1FF103F-6885-4B75-B675-50CD29EF9E93}" sibTransId="{63BE848A-898A-4C42-B5CB-118395E33344}"/>
    <dgm:cxn modelId="{C3452241-5FBE-4E1E-AED7-74459072380F}" srcId="{06D7A650-4B0F-49FD-83EF-2FEF9AC6BC7A}" destId="{B556160B-E478-401B-836B-DAD74FEB481E}" srcOrd="5" destOrd="0" parTransId="{9437F81C-BC5D-4E25-9094-EC0BC8D63369}" sibTransId="{A736E88D-24E5-4513-8962-9F1311D869BC}"/>
    <dgm:cxn modelId="{63B10D68-9337-49DF-883F-810DA2EBF7F2}" srcId="{06D7A650-4B0F-49FD-83EF-2FEF9AC6BC7A}" destId="{22512470-752B-4CA5-B82B-4E3A9744816E}" srcOrd="2" destOrd="0" parTransId="{89C2FE68-02AC-4910-858C-C90DF767C064}" sibTransId="{9642C505-61FB-4A96-873F-A2C0AEDC957F}"/>
    <dgm:cxn modelId="{5A9AF150-1922-4FD3-B7FC-FA8EA3210BA5}" type="presOf" srcId="{B556160B-E478-401B-836B-DAD74FEB481E}" destId="{891DC564-C105-4CEF-B468-EA0DE5B88769}" srcOrd="0" destOrd="0" presId="urn:microsoft.com/office/officeart/2011/layout/HexagonRadial"/>
    <dgm:cxn modelId="{2C27F47D-5448-4AA7-9702-4D597EFFD1A2}" type="presOf" srcId="{6A48F7E9-17E0-4C61-85D0-2A689F3BE6A3}" destId="{013D24C0-51B6-4E69-89EB-9A4271360CD7}" srcOrd="0" destOrd="0" presId="urn:microsoft.com/office/officeart/2011/layout/HexagonRadial"/>
    <dgm:cxn modelId="{5DE40689-E241-4907-9DC2-9603276BE542}" type="presOf" srcId="{048A4A87-4E5F-469C-A95D-16CF1EEE84A5}" destId="{7F88FAE0-FC25-46D4-88EB-EF117F7A0A91}" srcOrd="0" destOrd="0" presId="urn:microsoft.com/office/officeart/2011/layout/HexagonRadial"/>
    <dgm:cxn modelId="{6FDD758A-9D48-4A03-8BEA-C16BF21B389A}" type="presOf" srcId="{51A020F3-94A0-4819-B468-55FF6AF81C93}" destId="{99743BF9-013C-4D29-94A4-7AF70A77C0DD}" srcOrd="0" destOrd="0" presId="urn:microsoft.com/office/officeart/2011/layout/HexagonRadial"/>
    <dgm:cxn modelId="{FAB9A4AB-7A1E-4CA9-A1A0-C6C6D1DC9FEF}" type="presOf" srcId="{EAF68FB0-4CE9-4FC7-A477-DD47AD482B2E}" destId="{819C00C0-E943-485B-B931-F5E3E547411F}" srcOrd="0" destOrd="0" presId="urn:microsoft.com/office/officeart/2011/layout/HexagonRadial"/>
    <dgm:cxn modelId="{ACF0D3AC-7452-4D19-BBA1-13193EE5E141}" srcId="{06D7A650-4B0F-49FD-83EF-2FEF9AC6BC7A}" destId="{D201C84D-BA7C-46CD-8979-6A7D690A9C3A}" srcOrd="4" destOrd="0" parTransId="{46940C12-4435-4FEC-A0DF-BB4624EC2C29}" sibTransId="{DB6481AA-431B-4669-A189-5A9E8BBAC710}"/>
    <dgm:cxn modelId="{388504C6-6C81-448E-B88B-BCED999D29EA}" srcId="{06D7A650-4B0F-49FD-83EF-2FEF9AC6BC7A}" destId="{048A4A87-4E5F-469C-A95D-16CF1EEE84A5}" srcOrd="3" destOrd="0" parTransId="{988EA9F1-C4CC-4819-B845-75E6BE852D84}" sibTransId="{92D96508-D9F3-4CC9-974C-9B97AAB4BD25}"/>
    <dgm:cxn modelId="{A9640BE4-5B1A-4597-B413-C3A09897EFE2}" type="presOf" srcId="{22512470-752B-4CA5-B82B-4E3A9744816E}" destId="{40B474B2-7DF0-4D84-9C13-981EEE2E55D4}" srcOrd="0" destOrd="0" presId="urn:microsoft.com/office/officeart/2011/layout/HexagonRadial"/>
    <dgm:cxn modelId="{790743E4-D00C-4495-B6ED-267F79FBDFCE}" type="presOf" srcId="{D201C84D-BA7C-46CD-8979-6A7D690A9C3A}" destId="{C0FDDE6D-59BE-4427-AD37-5D5296EBB149}" srcOrd="0" destOrd="0" presId="urn:microsoft.com/office/officeart/2011/layout/HexagonRadial"/>
    <dgm:cxn modelId="{B532DEFB-548E-4A50-9425-2907E5B0081A}" srcId="{51A020F3-94A0-4819-B468-55FF6AF81C93}" destId="{06D7A650-4B0F-49FD-83EF-2FEF9AC6BC7A}" srcOrd="0" destOrd="0" parTransId="{5337CFBF-8135-4FBA-96F1-111483A5D3D7}" sibTransId="{5877091A-F07F-4AAC-9B07-76043502F59D}"/>
    <dgm:cxn modelId="{629CEFBE-5EFB-405C-B6C2-1317C865CBB7}" type="presParOf" srcId="{99743BF9-013C-4D29-94A4-7AF70A77C0DD}" destId="{8EF5B539-233B-46E0-8D02-D54580051A03}" srcOrd="0" destOrd="0" presId="urn:microsoft.com/office/officeart/2011/layout/HexagonRadial"/>
    <dgm:cxn modelId="{10AC8CB3-34CB-4655-BB50-5078513F6B28}" type="presParOf" srcId="{99743BF9-013C-4D29-94A4-7AF70A77C0DD}" destId="{D466BBF3-7DDA-4D3B-8979-50B4244562C0}" srcOrd="1" destOrd="0" presId="urn:microsoft.com/office/officeart/2011/layout/HexagonRadial"/>
    <dgm:cxn modelId="{C3B4AABC-6F5B-4537-AE8B-53962E79835A}" type="presParOf" srcId="{D466BBF3-7DDA-4D3B-8979-50B4244562C0}" destId="{FC512265-E7BB-4C54-B86E-345CB1D491FA}" srcOrd="0" destOrd="0" presId="urn:microsoft.com/office/officeart/2011/layout/HexagonRadial"/>
    <dgm:cxn modelId="{D57D2C7E-4D28-4458-9CAF-2D635207E0DA}" type="presParOf" srcId="{99743BF9-013C-4D29-94A4-7AF70A77C0DD}" destId="{819C00C0-E943-485B-B931-F5E3E547411F}" srcOrd="2" destOrd="0" presId="urn:microsoft.com/office/officeart/2011/layout/HexagonRadial"/>
    <dgm:cxn modelId="{54764684-CC35-458D-8ABB-4AD452295CDD}" type="presParOf" srcId="{99743BF9-013C-4D29-94A4-7AF70A77C0DD}" destId="{EC15E1EB-2773-4311-9A69-C29BCA8F86C6}" srcOrd="3" destOrd="0" presId="urn:microsoft.com/office/officeart/2011/layout/HexagonRadial"/>
    <dgm:cxn modelId="{2C871F18-3012-4DA1-B2AA-4430CFA34D65}" type="presParOf" srcId="{EC15E1EB-2773-4311-9A69-C29BCA8F86C6}" destId="{129E8FB3-439C-4A00-982E-1385BC0E9DD9}" srcOrd="0" destOrd="0" presId="urn:microsoft.com/office/officeart/2011/layout/HexagonRadial"/>
    <dgm:cxn modelId="{78E874F4-EA51-484A-80EE-6AFE87D04018}" type="presParOf" srcId="{99743BF9-013C-4D29-94A4-7AF70A77C0DD}" destId="{013D24C0-51B6-4E69-89EB-9A4271360CD7}" srcOrd="4" destOrd="0" presId="urn:microsoft.com/office/officeart/2011/layout/HexagonRadial"/>
    <dgm:cxn modelId="{A197D542-2408-4537-B2DA-D95504858ECC}" type="presParOf" srcId="{99743BF9-013C-4D29-94A4-7AF70A77C0DD}" destId="{79C0B96A-DE33-4B91-912F-94B5C8B57A37}" srcOrd="5" destOrd="0" presId="urn:microsoft.com/office/officeart/2011/layout/HexagonRadial"/>
    <dgm:cxn modelId="{A4F62339-D47D-4B0C-B5AB-10508AD812B8}" type="presParOf" srcId="{79C0B96A-DE33-4B91-912F-94B5C8B57A37}" destId="{A7403FFA-72E7-470A-8E21-7EDABE1017F8}" srcOrd="0" destOrd="0" presId="urn:microsoft.com/office/officeart/2011/layout/HexagonRadial"/>
    <dgm:cxn modelId="{1FEA7B03-27DD-4E50-B76D-3C34C7A5CF8D}" type="presParOf" srcId="{99743BF9-013C-4D29-94A4-7AF70A77C0DD}" destId="{40B474B2-7DF0-4D84-9C13-981EEE2E55D4}" srcOrd="6" destOrd="0" presId="urn:microsoft.com/office/officeart/2011/layout/HexagonRadial"/>
    <dgm:cxn modelId="{6E550D11-BEB9-4267-BD82-E79744AB86A7}" type="presParOf" srcId="{99743BF9-013C-4D29-94A4-7AF70A77C0DD}" destId="{E178E214-D017-410A-8694-B24DDC5EF1A5}" srcOrd="7" destOrd="0" presId="urn:microsoft.com/office/officeart/2011/layout/HexagonRadial"/>
    <dgm:cxn modelId="{69D6CA9A-503C-4464-AD5A-37380BAC7465}" type="presParOf" srcId="{E178E214-D017-410A-8694-B24DDC5EF1A5}" destId="{EB1135F2-89D4-4D14-BF46-50859CE93100}" srcOrd="0" destOrd="0" presId="urn:microsoft.com/office/officeart/2011/layout/HexagonRadial"/>
    <dgm:cxn modelId="{6EDEDBA1-CC4B-457C-917B-E663FD271294}" type="presParOf" srcId="{99743BF9-013C-4D29-94A4-7AF70A77C0DD}" destId="{7F88FAE0-FC25-46D4-88EB-EF117F7A0A91}" srcOrd="8" destOrd="0" presId="urn:microsoft.com/office/officeart/2011/layout/HexagonRadial"/>
    <dgm:cxn modelId="{7336D118-CC69-4155-B057-4ED6AEA9D6AA}" type="presParOf" srcId="{99743BF9-013C-4D29-94A4-7AF70A77C0DD}" destId="{34B3D550-205F-41BF-A82A-3EB8D0723F4D}" srcOrd="9" destOrd="0" presId="urn:microsoft.com/office/officeart/2011/layout/HexagonRadial"/>
    <dgm:cxn modelId="{BBA65DCD-F1B2-450D-B08E-7897AA22B49F}" type="presParOf" srcId="{34B3D550-205F-41BF-A82A-3EB8D0723F4D}" destId="{0E5FC2F3-CF21-44B7-A5F3-60A4161CC52C}" srcOrd="0" destOrd="0" presId="urn:microsoft.com/office/officeart/2011/layout/HexagonRadial"/>
    <dgm:cxn modelId="{21A0554A-9B4A-44E1-9C7D-1DDF93710C6D}" type="presParOf" srcId="{99743BF9-013C-4D29-94A4-7AF70A77C0DD}" destId="{C0FDDE6D-59BE-4427-AD37-5D5296EBB149}" srcOrd="10" destOrd="0" presId="urn:microsoft.com/office/officeart/2011/layout/HexagonRadial"/>
    <dgm:cxn modelId="{35F48729-4E0A-406A-83F8-275711D1B49A}" type="presParOf" srcId="{99743BF9-013C-4D29-94A4-7AF70A77C0DD}" destId="{A5DE3BA7-C5E5-48C3-9A41-AAA1D137782B}" srcOrd="11" destOrd="0" presId="urn:microsoft.com/office/officeart/2011/layout/HexagonRadial"/>
    <dgm:cxn modelId="{D2C39497-F1C7-499C-BDB1-43212E6AEBC2}" type="presParOf" srcId="{A5DE3BA7-C5E5-48C3-9A41-AAA1D137782B}" destId="{04FAA95F-E0F2-4BFB-AAA2-8C07C68B216D}" srcOrd="0" destOrd="0" presId="urn:microsoft.com/office/officeart/2011/layout/HexagonRadial"/>
    <dgm:cxn modelId="{A044D61E-C763-426B-B416-2546F66C171F}" type="presParOf" srcId="{99743BF9-013C-4D29-94A4-7AF70A77C0DD}" destId="{891DC564-C105-4CEF-B468-EA0DE5B88769}"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F5B539-233B-46E0-8D02-D54580051A03}">
      <dsp:nvSpPr>
        <dsp:cNvPr id="0" name=""/>
        <dsp:cNvSpPr/>
      </dsp:nvSpPr>
      <dsp:spPr>
        <a:xfrm>
          <a:off x="1878392" y="1708088"/>
          <a:ext cx="2171054" cy="1878050"/>
        </a:xfrm>
        <a:prstGeom prst="hexagon">
          <a:avLst>
            <a:gd name="adj" fmla="val 28570"/>
            <a:gd name="vf" fmla="val 115470"/>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Opportunities</a:t>
          </a:r>
        </a:p>
      </dsp:txBody>
      <dsp:txXfrm>
        <a:off x="2238166" y="2019307"/>
        <a:ext cx="1451506" cy="1255612"/>
      </dsp:txXfrm>
    </dsp:sp>
    <dsp:sp modelId="{129E8FB3-439C-4A00-982E-1385BC0E9DD9}">
      <dsp:nvSpPr>
        <dsp:cNvPr id="0" name=""/>
        <dsp:cNvSpPr/>
      </dsp:nvSpPr>
      <dsp:spPr>
        <a:xfrm>
          <a:off x="3237889" y="809568"/>
          <a:ext cx="819132" cy="705791"/>
        </a:xfrm>
        <a:prstGeom prst="hexagon">
          <a:avLst>
            <a:gd name="adj" fmla="val 28900"/>
            <a:gd name="vf" fmla="val 115470"/>
          </a:avLst>
        </a:prstGeom>
        <a:solidFill>
          <a:schemeClr val="accent2">
            <a:tint val="40000"/>
            <a:hueOff val="0"/>
            <a:satOff val="0"/>
            <a:lumOff val="0"/>
            <a:alphaOff val="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sp>
    <dsp:sp modelId="{819C00C0-E943-485B-B931-F5E3E547411F}">
      <dsp:nvSpPr>
        <dsp:cNvPr id="0" name=""/>
        <dsp:cNvSpPr/>
      </dsp:nvSpPr>
      <dsp:spPr>
        <a:xfrm>
          <a:off x="2078377" y="0"/>
          <a:ext cx="1779164" cy="1539185"/>
        </a:xfrm>
        <a:prstGeom prst="hexagon">
          <a:avLst>
            <a:gd name="adj" fmla="val 28570"/>
            <a:gd name="vf" fmla="val 115470"/>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Taste and Palatability</a:t>
          </a:r>
          <a:endParaRPr lang="en-US" sz="1500" kern="1200" dirty="0"/>
        </a:p>
      </dsp:txBody>
      <dsp:txXfrm>
        <a:off x="2373222" y="255076"/>
        <a:ext cx="1189474" cy="1029033"/>
      </dsp:txXfrm>
    </dsp:sp>
    <dsp:sp modelId="{A7403FFA-72E7-470A-8E21-7EDABE1017F8}">
      <dsp:nvSpPr>
        <dsp:cNvPr id="0" name=""/>
        <dsp:cNvSpPr/>
      </dsp:nvSpPr>
      <dsp:spPr>
        <a:xfrm>
          <a:off x="4193880" y="2129021"/>
          <a:ext cx="819132" cy="705791"/>
        </a:xfrm>
        <a:prstGeom prst="hexagon">
          <a:avLst>
            <a:gd name="adj" fmla="val 28900"/>
            <a:gd name="vf" fmla="val 115470"/>
          </a:avLst>
        </a:prstGeom>
        <a:solidFill>
          <a:schemeClr val="accent2">
            <a:tint val="40000"/>
            <a:hueOff val="0"/>
            <a:satOff val="0"/>
            <a:lumOff val="0"/>
            <a:alphaOff val="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sp>
    <dsp:sp modelId="{013D24C0-51B6-4E69-89EB-9A4271360CD7}">
      <dsp:nvSpPr>
        <dsp:cNvPr id="0" name=""/>
        <dsp:cNvSpPr/>
      </dsp:nvSpPr>
      <dsp:spPr>
        <a:xfrm>
          <a:off x="3710077" y="946702"/>
          <a:ext cx="1779164" cy="1539185"/>
        </a:xfrm>
        <a:prstGeom prst="hexagon">
          <a:avLst>
            <a:gd name="adj" fmla="val 28570"/>
            <a:gd name="vf" fmla="val 115470"/>
          </a:avLst>
        </a:prstGeom>
        <a:gradFill rotWithShape="0">
          <a:gsLst>
            <a:gs pos="0">
              <a:schemeClr val="accent3">
                <a:hueOff val="0"/>
                <a:satOff val="0"/>
                <a:lumOff val="0"/>
                <a:alphaOff val="0"/>
                <a:shade val="85000"/>
                <a:satMod val="130000"/>
              </a:schemeClr>
            </a:gs>
            <a:gs pos="34000">
              <a:schemeClr val="accent3">
                <a:hueOff val="0"/>
                <a:satOff val="0"/>
                <a:lumOff val="0"/>
                <a:alphaOff val="0"/>
                <a:shade val="87000"/>
                <a:satMod val="125000"/>
              </a:schemeClr>
            </a:gs>
            <a:gs pos="70000">
              <a:schemeClr val="accent3">
                <a:hueOff val="0"/>
                <a:satOff val="0"/>
                <a:lumOff val="0"/>
                <a:alphaOff val="0"/>
                <a:tint val="100000"/>
                <a:shade val="90000"/>
                <a:satMod val="130000"/>
              </a:schemeClr>
            </a:gs>
            <a:gs pos="100000">
              <a:schemeClr val="accent3">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Health Concerns and Research Opportunities</a:t>
          </a:r>
          <a:endParaRPr lang="en-US" sz="1500" kern="1200" dirty="0"/>
        </a:p>
      </dsp:txBody>
      <dsp:txXfrm>
        <a:off x="4004922" y="1201778"/>
        <a:ext cx="1189474" cy="1029033"/>
      </dsp:txXfrm>
    </dsp:sp>
    <dsp:sp modelId="{EB1135F2-89D4-4D14-BF46-50859CE93100}">
      <dsp:nvSpPr>
        <dsp:cNvPr id="0" name=""/>
        <dsp:cNvSpPr/>
      </dsp:nvSpPr>
      <dsp:spPr>
        <a:xfrm>
          <a:off x="3529787" y="3618436"/>
          <a:ext cx="819132" cy="705791"/>
        </a:xfrm>
        <a:prstGeom prst="hexagon">
          <a:avLst>
            <a:gd name="adj" fmla="val 28900"/>
            <a:gd name="vf" fmla="val 115470"/>
          </a:avLst>
        </a:prstGeom>
        <a:solidFill>
          <a:schemeClr val="accent2">
            <a:tint val="40000"/>
            <a:hueOff val="0"/>
            <a:satOff val="0"/>
            <a:lumOff val="0"/>
            <a:alphaOff val="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sp>
    <dsp:sp modelId="{40B474B2-7DF0-4D84-9C13-981EEE2E55D4}">
      <dsp:nvSpPr>
        <dsp:cNvPr id="0" name=""/>
        <dsp:cNvSpPr/>
      </dsp:nvSpPr>
      <dsp:spPr>
        <a:xfrm>
          <a:off x="3710077" y="2807809"/>
          <a:ext cx="1779164" cy="1539185"/>
        </a:xfrm>
        <a:prstGeom prst="hexagon">
          <a:avLst>
            <a:gd name="adj" fmla="val 28570"/>
            <a:gd name="vf" fmla="val 115470"/>
          </a:avLst>
        </a:prstGeom>
        <a:gradFill rotWithShape="0">
          <a:gsLst>
            <a:gs pos="0">
              <a:schemeClr val="accent4">
                <a:hueOff val="0"/>
                <a:satOff val="0"/>
                <a:lumOff val="0"/>
                <a:alphaOff val="0"/>
                <a:shade val="85000"/>
                <a:satMod val="130000"/>
              </a:schemeClr>
            </a:gs>
            <a:gs pos="34000">
              <a:schemeClr val="accent4">
                <a:hueOff val="0"/>
                <a:satOff val="0"/>
                <a:lumOff val="0"/>
                <a:alphaOff val="0"/>
                <a:shade val="87000"/>
                <a:satMod val="125000"/>
              </a:schemeClr>
            </a:gs>
            <a:gs pos="70000">
              <a:schemeClr val="accent4">
                <a:hueOff val="0"/>
                <a:satOff val="0"/>
                <a:lumOff val="0"/>
                <a:alphaOff val="0"/>
                <a:tint val="100000"/>
                <a:shade val="90000"/>
                <a:satMod val="130000"/>
              </a:schemeClr>
            </a:gs>
            <a:gs pos="100000">
              <a:schemeClr val="accent4">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Sugar Reduction and Obesity</a:t>
          </a:r>
          <a:endParaRPr lang="en-US" sz="1500" kern="1200" dirty="0"/>
        </a:p>
      </dsp:txBody>
      <dsp:txXfrm>
        <a:off x="4004922" y="3062885"/>
        <a:ext cx="1189474" cy="1029033"/>
      </dsp:txXfrm>
    </dsp:sp>
    <dsp:sp modelId="{0E5FC2F3-CF21-44B7-A5F3-60A4161CC52C}">
      <dsp:nvSpPr>
        <dsp:cNvPr id="0" name=""/>
        <dsp:cNvSpPr/>
      </dsp:nvSpPr>
      <dsp:spPr>
        <a:xfrm>
          <a:off x="1882432" y="3773043"/>
          <a:ext cx="819132" cy="705791"/>
        </a:xfrm>
        <a:prstGeom prst="hexagon">
          <a:avLst>
            <a:gd name="adj" fmla="val 28900"/>
            <a:gd name="vf" fmla="val 115470"/>
          </a:avLst>
        </a:prstGeom>
        <a:solidFill>
          <a:schemeClr val="accent2">
            <a:tint val="40000"/>
            <a:hueOff val="0"/>
            <a:satOff val="0"/>
            <a:lumOff val="0"/>
            <a:alphaOff val="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sp>
    <dsp:sp modelId="{7F88FAE0-FC25-46D4-88EB-EF117F7A0A91}">
      <dsp:nvSpPr>
        <dsp:cNvPr id="0" name=""/>
        <dsp:cNvSpPr/>
      </dsp:nvSpPr>
      <dsp:spPr>
        <a:xfrm>
          <a:off x="2078377" y="3755571"/>
          <a:ext cx="1779164" cy="1539185"/>
        </a:xfrm>
        <a:prstGeom prst="hexagon">
          <a:avLst>
            <a:gd name="adj" fmla="val 28570"/>
            <a:gd name="vf" fmla="val 11547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Consumer Education</a:t>
          </a:r>
          <a:endParaRPr lang="en-US" sz="1500" kern="1200" dirty="0"/>
        </a:p>
      </dsp:txBody>
      <dsp:txXfrm>
        <a:off x="2373222" y="4010647"/>
        <a:ext cx="1189474" cy="1029033"/>
      </dsp:txXfrm>
    </dsp:sp>
    <dsp:sp modelId="{04FAA95F-E0F2-4BFB-AAA2-8C07C68B216D}">
      <dsp:nvSpPr>
        <dsp:cNvPr id="0" name=""/>
        <dsp:cNvSpPr/>
      </dsp:nvSpPr>
      <dsp:spPr>
        <a:xfrm>
          <a:off x="910785" y="2454119"/>
          <a:ext cx="819132" cy="705791"/>
        </a:xfrm>
        <a:prstGeom prst="hexagon">
          <a:avLst>
            <a:gd name="adj" fmla="val 28900"/>
            <a:gd name="vf" fmla="val 115470"/>
          </a:avLst>
        </a:prstGeom>
        <a:solidFill>
          <a:schemeClr val="accent2">
            <a:tint val="40000"/>
            <a:hueOff val="0"/>
            <a:satOff val="0"/>
            <a:lumOff val="0"/>
            <a:alphaOff val="0"/>
          </a:schemeClr>
        </a:solidFill>
        <a:ln>
          <a:noFill/>
        </a:ln>
        <a:effectLst>
          <a:outerShdw blurRad="38100" dist="25400" dir="2700000" algn="br" rotWithShape="0">
            <a:srgbClr val="000000">
              <a:alpha val="60000"/>
            </a:srgbClr>
          </a:outerShdw>
        </a:effectLst>
      </dsp:spPr>
      <dsp:style>
        <a:lnRef idx="0">
          <a:scrgbClr r="0" g="0" b="0"/>
        </a:lnRef>
        <a:fillRef idx="1">
          <a:scrgbClr r="0" g="0" b="0"/>
        </a:fillRef>
        <a:effectRef idx="2">
          <a:scrgbClr r="0" g="0" b="0"/>
        </a:effectRef>
        <a:fontRef idx="minor"/>
      </dsp:style>
    </dsp:sp>
    <dsp:sp modelId="{C0FDDE6D-59BE-4427-AD37-5D5296EBB149}">
      <dsp:nvSpPr>
        <dsp:cNvPr id="0" name=""/>
        <dsp:cNvSpPr/>
      </dsp:nvSpPr>
      <dsp:spPr>
        <a:xfrm>
          <a:off x="439102" y="2808868"/>
          <a:ext cx="1779164" cy="1539185"/>
        </a:xfrm>
        <a:prstGeom prst="hexagon">
          <a:avLst>
            <a:gd name="adj" fmla="val 28570"/>
            <a:gd name="vf" fmla="val 115470"/>
          </a:avLst>
        </a:prstGeom>
        <a:gradFill rotWithShape="0">
          <a:gsLst>
            <a:gs pos="0">
              <a:schemeClr val="accent6">
                <a:hueOff val="0"/>
                <a:satOff val="0"/>
                <a:lumOff val="0"/>
                <a:alphaOff val="0"/>
                <a:shade val="85000"/>
                <a:satMod val="130000"/>
              </a:schemeClr>
            </a:gs>
            <a:gs pos="34000">
              <a:schemeClr val="accent6">
                <a:hueOff val="0"/>
                <a:satOff val="0"/>
                <a:lumOff val="0"/>
                <a:alphaOff val="0"/>
                <a:shade val="87000"/>
                <a:satMod val="125000"/>
              </a:schemeClr>
            </a:gs>
            <a:gs pos="70000">
              <a:schemeClr val="accent6">
                <a:hueOff val="0"/>
                <a:satOff val="0"/>
                <a:lumOff val="0"/>
                <a:alphaOff val="0"/>
                <a:tint val="100000"/>
                <a:shade val="90000"/>
                <a:satMod val="130000"/>
              </a:schemeClr>
            </a:gs>
            <a:gs pos="100000">
              <a:schemeClr val="accent6">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Alternative Sweeteners</a:t>
          </a:r>
          <a:endParaRPr lang="en-US" sz="1500" kern="1200" dirty="0"/>
        </a:p>
      </dsp:txBody>
      <dsp:txXfrm>
        <a:off x="733947" y="3063944"/>
        <a:ext cx="1189474" cy="1029033"/>
      </dsp:txXfrm>
    </dsp:sp>
    <dsp:sp modelId="{891DC564-C105-4CEF-B468-EA0DE5B88769}">
      <dsp:nvSpPr>
        <dsp:cNvPr id="0" name=""/>
        <dsp:cNvSpPr/>
      </dsp:nvSpPr>
      <dsp:spPr>
        <a:xfrm>
          <a:off x="439102" y="944584"/>
          <a:ext cx="1779164" cy="1539185"/>
        </a:xfrm>
        <a:prstGeom prst="hexagon">
          <a:avLst>
            <a:gd name="adj" fmla="val 28570"/>
            <a:gd name="vf" fmla="val 115470"/>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Cultural and Taste Preferences</a:t>
          </a:r>
          <a:endParaRPr lang="en-US" sz="1500" kern="1200" dirty="0"/>
        </a:p>
      </dsp:txBody>
      <dsp:txXfrm>
        <a:off x="733947" y="1199660"/>
        <a:ext cx="1189474" cy="1029033"/>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jpeg>
</file>

<file path=ppt/media/image22.jpeg>
</file>

<file path=ppt/media/image23.jpeg>
</file>

<file path=ppt/media/image3.jp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10/28/2023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400800"/>
          </a:xfrm>
          <a:solidFill>
            <a:schemeClr val="accent6"/>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p:nvPr>
        </p:nvSpPr>
        <p:spPr>
          <a:xfrm>
            <a:off x="0" y="3118981"/>
            <a:ext cx="7537703" cy="2462667"/>
          </a:xfrm>
          <a:solidFill>
            <a:schemeClr val="bg1">
              <a:alpha val="93000"/>
            </a:schemeClr>
          </a:solidFill>
        </p:spPr>
        <p:txBody>
          <a:bodyPr lIns="822960" tIns="731520" anchor="t" anchorCtr="0">
            <a:normAutofit/>
          </a:bodyPr>
          <a:lstStyle/>
          <a:p>
            <a:r>
              <a:rPr lang="en-US" sz="5400">
                <a:solidFill>
                  <a:schemeClr val="tx1"/>
                </a:solidFill>
              </a:rPr>
              <a:t>Click to edit Master title style</a:t>
            </a:r>
            <a:endParaRPr lang="en-US" sz="5400" dirty="0">
              <a:solidFill>
                <a:schemeClr val="tx1"/>
              </a:solidFill>
            </a:endParaRP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p:nvPr>
        </p:nvSpPr>
        <p:spPr>
          <a:xfrm>
            <a:off x="754841" y="4735799"/>
            <a:ext cx="6470693" cy="605256"/>
          </a:xfrm>
        </p:spPr>
        <p:txBody>
          <a:bodyPr/>
          <a:lstStyle/>
          <a:p>
            <a:r>
              <a:rPr lang="en-US">
                <a:solidFill>
                  <a:schemeClr val="tx1"/>
                </a:solidFill>
              </a:rPr>
              <a:t>Click to edit Master subtitle style</a:t>
            </a:r>
            <a:endParaRPr lang="en-US" dirty="0">
              <a:solidFill>
                <a:schemeClr val="tx1"/>
              </a:solidFill>
            </a:endParaRPr>
          </a:p>
        </p:txBody>
      </p:sp>
    </p:spTree>
    <p:extLst>
      <p:ext uri="{BB962C8B-B14F-4D97-AF65-F5344CB8AC3E}">
        <p14:creationId xmlns:p14="http://schemas.microsoft.com/office/powerpoint/2010/main" val="485679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88720" y="2057400"/>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88720" y="2958274"/>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72000" y="2051331"/>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572000" y="2952204"/>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4">
            <a:extLst>
              <a:ext uri="{FF2B5EF4-FFF2-40B4-BE49-F238E27FC236}">
                <a16:creationId xmlns:a16="http://schemas.microsoft.com/office/drawing/2014/main" id="{9721C62B-6826-4C4A-B41E-814C63BA513E}"/>
              </a:ext>
            </a:extLst>
          </p:cNvPr>
          <p:cNvSpPr>
            <a:spLocks noGrp="1"/>
          </p:cNvSpPr>
          <p:nvPr>
            <p:ph type="body" sz="quarter" idx="13"/>
          </p:nvPr>
        </p:nvSpPr>
        <p:spPr>
          <a:xfrm>
            <a:off x="7955280" y="2057400"/>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5">
            <a:extLst>
              <a:ext uri="{FF2B5EF4-FFF2-40B4-BE49-F238E27FC236}">
                <a16:creationId xmlns:a16="http://schemas.microsoft.com/office/drawing/2014/main" id="{9F5CD2DF-69E0-48BA-AFAC-83EFCE2ACC89}"/>
              </a:ext>
            </a:extLst>
          </p:cNvPr>
          <p:cNvSpPr>
            <a:spLocks noGrp="1"/>
          </p:cNvSpPr>
          <p:nvPr>
            <p:ph sz="quarter" idx="14"/>
          </p:nvPr>
        </p:nvSpPr>
        <p:spPr>
          <a:xfrm>
            <a:off x="7955280" y="2958273"/>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dirty="0"/>
              <a:t>20XX</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351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592754-9FDD-4637-8931-8898DCEA2DAF}"/>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33DE7C46-EBCB-4558-B868-C6E743BAE1A2}"/>
              </a:ext>
              <a:ext uri="{C183D7F6-B498-43B3-948B-1728B52AA6E4}">
                <adec:decorative xmlns:adec="http://schemas.microsoft.com/office/drawing/2017/decorative" val="1"/>
              </a:ext>
            </a:extLst>
          </p:cNvPr>
          <p:cNvSpPr/>
          <p:nvPr userDrawn="1"/>
        </p:nvSpPr>
        <p:spPr>
          <a:xfrm>
            <a:off x="707474" y="1238442"/>
            <a:ext cx="3635926" cy="43557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5EDD7626-E6F6-463F-8041-E2EC32830F0E}"/>
              </a:ext>
            </a:extLst>
          </p:cNvPr>
          <p:cNvSpPr>
            <a:spLocks noGrp="1"/>
          </p:cNvSpPr>
          <p:nvPr>
            <p:ph type="title"/>
          </p:nvPr>
        </p:nvSpPr>
        <p:spPr>
          <a:xfrm>
            <a:off x="948648" y="1419273"/>
            <a:ext cx="3153580" cy="1358188"/>
          </a:xfrm>
        </p:spPr>
        <p:txBody>
          <a:bodyPr>
            <a:normAutofit/>
          </a:bodyPr>
          <a:lstStyle>
            <a:lvl1pPr>
              <a:defRPr baseline="0">
                <a:solidFill>
                  <a:schemeClr val="bg1"/>
                </a:solidFill>
              </a:defRPr>
            </a:lvl1pPr>
          </a:lstStyle>
          <a:p>
            <a:r>
              <a:rPr lang="en-US" sz="3600">
                <a:solidFill>
                  <a:schemeClr val="tx1"/>
                </a:solidFill>
              </a:rPr>
              <a:t>Click to edit Master title style</a:t>
            </a:r>
            <a:endParaRPr lang="en-US" sz="3600" dirty="0">
              <a:solidFill>
                <a:schemeClr val="tx1"/>
              </a:solidFill>
            </a:endParaRPr>
          </a:p>
        </p:txBody>
      </p:sp>
      <p:cxnSp>
        <p:nvCxnSpPr>
          <p:cNvPr id="8" name="Straight Connector 7">
            <a:extLst>
              <a:ext uri="{FF2B5EF4-FFF2-40B4-BE49-F238E27FC236}">
                <a16:creationId xmlns:a16="http://schemas.microsoft.com/office/drawing/2014/main" id="{4D4A9276-3942-47EA-B16C-FEF66FB6F290}"/>
              </a:ext>
              <a:ext uri="{C183D7F6-B498-43B3-948B-1728B52AA6E4}">
                <adec:decorative xmlns:adec="http://schemas.microsoft.com/office/drawing/2017/decorative" val="1"/>
              </a:ext>
            </a:extLst>
          </p:cNvPr>
          <p:cNvCxnSpPr/>
          <p:nvPr userDrawn="1"/>
        </p:nvCxnSpPr>
        <p:spPr>
          <a:xfrm>
            <a:off x="1092128"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611DABEC-17D7-4DA3-9DEA-F5D74509D3AC}"/>
              </a:ext>
            </a:extLst>
          </p:cNvPr>
          <p:cNvSpPr>
            <a:spLocks noGrp="1"/>
          </p:cNvSpPr>
          <p:nvPr>
            <p:ph idx="1"/>
          </p:nvPr>
        </p:nvSpPr>
        <p:spPr>
          <a:xfrm>
            <a:off x="948648" y="2978254"/>
            <a:ext cx="3153580" cy="2444238"/>
          </a:xfrm>
        </p:spPr>
        <p:txBody>
          <a:bodyPr lIns="91440">
            <a:normAutofit/>
          </a:bodyPr>
          <a:lstStyle>
            <a:lvl1pPr>
              <a:defRPr>
                <a:solidFill>
                  <a:schemeClr val="bg1"/>
                </a:solidFill>
              </a:defRPr>
            </a:lvl1pPr>
          </a:lstStyle>
          <a:p>
            <a:pPr marL="0" lvl="0" indent="0">
              <a:lnSpc>
                <a:spcPct val="100000"/>
              </a:lnSpc>
              <a:buNone/>
            </a:pPr>
            <a:r>
              <a:rPr lang="en-US" sz="1600">
                <a:solidFill>
                  <a:schemeClr val="tx1"/>
                </a:solidFill>
              </a:rPr>
              <a:t>Click to edit Master text styles</a:t>
            </a:r>
          </a:p>
        </p:txBody>
      </p:sp>
      <p:sp>
        <p:nvSpPr>
          <p:cNvPr id="13" name="Picture Placeholder 12">
            <a:extLst>
              <a:ext uri="{FF2B5EF4-FFF2-40B4-BE49-F238E27FC236}">
                <a16:creationId xmlns:a16="http://schemas.microsoft.com/office/drawing/2014/main" id="{0A5B6691-D26A-472B-BB73-55A4E0649246}"/>
              </a:ext>
            </a:extLst>
          </p:cNvPr>
          <p:cNvSpPr>
            <a:spLocks noGrp="1"/>
          </p:cNvSpPr>
          <p:nvPr>
            <p:ph type="pic" sz="quarter" idx="13"/>
          </p:nvPr>
        </p:nvSpPr>
        <p:spPr>
          <a:xfrm>
            <a:off x="4672584" y="1234440"/>
            <a:ext cx="3264408" cy="4352544"/>
          </a:xfrm>
          <a:solidFill>
            <a:schemeClr val="accent6"/>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BF1FB629-3697-40BE-A9E2-962CC86418D3}"/>
              </a:ext>
            </a:extLst>
          </p:cNvPr>
          <p:cNvSpPr>
            <a:spLocks noGrp="1"/>
          </p:cNvSpPr>
          <p:nvPr>
            <p:ph type="pic" sz="quarter" idx="14"/>
          </p:nvPr>
        </p:nvSpPr>
        <p:spPr>
          <a:xfrm>
            <a:off x="8275320" y="1234440"/>
            <a:ext cx="3264408" cy="4352544"/>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27269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p:nvPr>
        </p:nvSpPr>
        <p:spPr>
          <a:xfrm>
            <a:off x="7859485" y="634946"/>
            <a:ext cx="3690257" cy="1450757"/>
          </a:xfrm>
        </p:spPr>
        <p:txBody>
          <a:bodyPr>
            <a:normAutofit/>
          </a:body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lstStyle/>
          <a:p>
            <a:r>
              <a:rPr lang="en-US"/>
              <a:t>Click icon to add picture</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p:nvPr>
        </p:nvSpPr>
        <p:spPr>
          <a:xfrm>
            <a:off x="7859485" y="2407436"/>
            <a:ext cx="3690257" cy="3461658"/>
          </a:xfrm>
        </p:spPr>
        <p:txBody>
          <a:bodyPr>
            <a:normAutofit/>
          </a:bodyPr>
          <a:lstStyle/>
          <a:p>
            <a:pPr lvl="0"/>
            <a:r>
              <a:rPr lang="en-US"/>
              <a:t>Click to edit Master text styles</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31521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8810136-7130-4D10-A77D-0A7BA878209B}"/>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Sample Footer Text</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263110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8872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6755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BD637E5-EBAC-4C88-BDAB-D589FAE7B950}"/>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756676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dirty="0"/>
              <a:t>20XX</a:t>
            </a:r>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dirty="0"/>
              <a:t>Sample Footer Text</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471280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dirty="0"/>
              <a:t>20XX</a:t>
            </a:r>
          </a:p>
        </p:txBody>
      </p:sp>
      <p:sp>
        <p:nvSpPr>
          <p:cNvPr id="6" name="Footer Placeholder 5"/>
          <p:cNvSpPr>
            <a:spLocks noGrp="1"/>
          </p:cNvSpPr>
          <p:nvPr>
            <p:ph type="ftr" sz="quarter" idx="11"/>
          </p:nvPr>
        </p:nvSpPr>
        <p:spPr>
          <a:xfrm>
            <a:off x="1097279" y="6446838"/>
            <a:ext cx="6818262" cy="365125"/>
          </a:xfrm>
        </p:spPr>
        <p:txBody>
          <a:bodyPr/>
          <a:lstStyle/>
          <a:p>
            <a:pPr algn="l"/>
            <a:r>
              <a:rPr lang="en-US" dirty="0"/>
              <a:t>Sample Footer Text</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83663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C34A642-8E00-4F15-9BE5-FED7F68AA98B}"/>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EF018FF3-9740-4BA5-8515-EBFCC62322E6}"/>
              </a:ext>
              <a:ext uri="{C183D7F6-B498-43B3-948B-1728B52AA6E4}">
                <adec:decorative xmlns:adec="http://schemas.microsoft.com/office/drawing/2017/decorative" val="1"/>
              </a:ext>
            </a:extLst>
          </p:cNvPr>
          <p:cNvSpPr/>
          <p:nvPr userDrawn="1"/>
        </p:nvSpPr>
        <p:spPr>
          <a:xfrm>
            <a:off x="7848600" y="643467"/>
            <a:ext cx="3635926" cy="511386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89BEFBB5-382E-4634-9782-68859DEE12F7}"/>
              </a:ext>
              <a:ext uri="{C183D7F6-B498-43B3-948B-1728B52AA6E4}">
                <adec:decorative xmlns:adec="http://schemas.microsoft.com/office/drawing/2017/decorative" val="1"/>
              </a:ext>
            </a:extLst>
          </p:cNvPr>
          <p:cNvCxnSpPr/>
          <p:nvPr userDrawn="1"/>
        </p:nvCxnSpPr>
        <p:spPr>
          <a:xfrm>
            <a:off x="8173792" y="2660530"/>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CE069499-3ED9-4F5B-ADC9-5EBFC522E948}"/>
              </a:ext>
            </a:extLst>
          </p:cNvPr>
          <p:cNvSpPr>
            <a:spLocks noGrp="1"/>
          </p:cNvSpPr>
          <p:nvPr>
            <p:ph type="title" hasCustomPrompt="1"/>
          </p:nvPr>
        </p:nvSpPr>
        <p:spPr>
          <a:xfrm>
            <a:off x="8081400" y="1118014"/>
            <a:ext cx="3379080" cy="1450757"/>
          </a:xfrm>
        </p:spPr>
        <p:txBody>
          <a:bodyPr/>
          <a:lstStyle>
            <a:lvl1pPr>
              <a:defRPr>
                <a:solidFill>
                  <a:schemeClr val="bg1"/>
                </a:solidFill>
              </a:defRPr>
            </a:lvl1pPr>
          </a:lstStyle>
          <a:p>
            <a:r>
              <a:rPr lang="en-US" dirty="0"/>
              <a:t>Click to add title</a:t>
            </a:r>
          </a:p>
        </p:txBody>
      </p:sp>
      <p:sp>
        <p:nvSpPr>
          <p:cNvPr id="15" name="Picture Placeholder 14">
            <a:extLst>
              <a:ext uri="{FF2B5EF4-FFF2-40B4-BE49-F238E27FC236}">
                <a16:creationId xmlns:a16="http://schemas.microsoft.com/office/drawing/2014/main" id="{04052F90-8192-445D-854C-F144C7CFAC76}"/>
              </a:ext>
            </a:extLst>
          </p:cNvPr>
          <p:cNvSpPr>
            <a:spLocks noGrp="1"/>
          </p:cNvSpPr>
          <p:nvPr>
            <p:ph type="pic" sz="quarter" idx="13"/>
          </p:nvPr>
        </p:nvSpPr>
        <p:spPr>
          <a:xfrm>
            <a:off x="640080" y="640080"/>
            <a:ext cx="3273552" cy="2395728"/>
          </a:xfrm>
          <a:solidFill>
            <a:schemeClr val="accent6"/>
          </a:solidFill>
        </p:spPr>
        <p:txBody>
          <a:bodyPr/>
          <a:lstStyle/>
          <a:p>
            <a:r>
              <a:rPr lang="en-US"/>
              <a:t>Click icon to add picture</a:t>
            </a:r>
            <a:endParaRPr lang="en-US" dirty="0"/>
          </a:p>
        </p:txBody>
      </p:sp>
      <p:sp>
        <p:nvSpPr>
          <p:cNvPr id="16" name="Picture Placeholder 14">
            <a:extLst>
              <a:ext uri="{FF2B5EF4-FFF2-40B4-BE49-F238E27FC236}">
                <a16:creationId xmlns:a16="http://schemas.microsoft.com/office/drawing/2014/main" id="{51433AC9-3FFE-4C0D-A905-A0CB48FB81A1}"/>
              </a:ext>
            </a:extLst>
          </p:cNvPr>
          <p:cNvSpPr>
            <a:spLocks noGrp="1"/>
          </p:cNvSpPr>
          <p:nvPr>
            <p:ph type="pic" sz="quarter" idx="14"/>
          </p:nvPr>
        </p:nvSpPr>
        <p:spPr>
          <a:xfrm>
            <a:off x="4251960" y="640080"/>
            <a:ext cx="3273552" cy="2395728"/>
          </a:xfrm>
          <a:solidFill>
            <a:schemeClr val="accent6"/>
          </a:solidFill>
        </p:spPr>
        <p:txBody>
          <a:bodyPr/>
          <a:lstStyle/>
          <a:p>
            <a:r>
              <a:rPr lang="en-US"/>
              <a:t>Click icon to add picture</a:t>
            </a:r>
            <a:endParaRPr lang="en-US" dirty="0"/>
          </a:p>
        </p:txBody>
      </p:sp>
      <p:sp>
        <p:nvSpPr>
          <p:cNvPr id="17" name="Picture Placeholder 14">
            <a:extLst>
              <a:ext uri="{FF2B5EF4-FFF2-40B4-BE49-F238E27FC236}">
                <a16:creationId xmlns:a16="http://schemas.microsoft.com/office/drawing/2014/main" id="{5054A368-7C94-4623-8670-651AAB51F2B6}"/>
              </a:ext>
            </a:extLst>
          </p:cNvPr>
          <p:cNvSpPr>
            <a:spLocks noGrp="1"/>
          </p:cNvSpPr>
          <p:nvPr>
            <p:ph type="pic" sz="quarter" idx="15"/>
          </p:nvPr>
        </p:nvSpPr>
        <p:spPr>
          <a:xfrm>
            <a:off x="640080" y="3364992"/>
            <a:ext cx="3273552" cy="2395728"/>
          </a:xfrm>
          <a:solidFill>
            <a:schemeClr val="accent6"/>
          </a:solidFill>
        </p:spPr>
        <p:txBody>
          <a:bodyPr/>
          <a:lstStyle/>
          <a:p>
            <a:r>
              <a:rPr lang="en-US"/>
              <a:t>Click icon to add picture</a:t>
            </a:r>
            <a:endParaRPr lang="en-US" dirty="0"/>
          </a:p>
        </p:txBody>
      </p:sp>
      <p:sp>
        <p:nvSpPr>
          <p:cNvPr id="18" name="Picture Placeholder 14">
            <a:extLst>
              <a:ext uri="{FF2B5EF4-FFF2-40B4-BE49-F238E27FC236}">
                <a16:creationId xmlns:a16="http://schemas.microsoft.com/office/drawing/2014/main" id="{04D3A3D1-400C-4822-B959-96FF1469FD68}"/>
              </a:ext>
            </a:extLst>
          </p:cNvPr>
          <p:cNvSpPr>
            <a:spLocks noGrp="1"/>
          </p:cNvSpPr>
          <p:nvPr>
            <p:ph type="pic" sz="quarter" idx="16"/>
          </p:nvPr>
        </p:nvSpPr>
        <p:spPr>
          <a:xfrm>
            <a:off x="4251960" y="3364992"/>
            <a:ext cx="3273552" cy="2395728"/>
          </a:xfrm>
          <a:solidFill>
            <a:schemeClr val="accent6"/>
          </a:solidFill>
        </p:spPr>
        <p:txBody>
          <a:bodyPr/>
          <a:lstStyle/>
          <a:p>
            <a:r>
              <a:rPr lang="en-US"/>
              <a:t>Click icon to add picture</a:t>
            </a:r>
            <a:endParaRPr lang="en-US" dirty="0"/>
          </a:p>
        </p:txBody>
      </p:sp>
      <p:sp>
        <p:nvSpPr>
          <p:cNvPr id="8" name="Text Placeholder 7">
            <a:extLst>
              <a:ext uri="{FF2B5EF4-FFF2-40B4-BE49-F238E27FC236}">
                <a16:creationId xmlns:a16="http://schemas.microsoft.com/office/drawing/2014/main" id="{D8B04F02-660E-4770-B563-1D977AFF4C66}"/>
              </a:ext>
            </a:extLst>
          </p:cNvPr>
          <p:cNvSpPr>
            <a:spLocks noGrp="1"/>
          </p:cNvSpPr>
          <p:nvPr>
            <p:ph type="body" sz="quarter" idx="17"/>
          </p:nvPr>
        </p:nvSpPr>
        <p:spPr>
          <a:xfrm>
            <a:off x="8086408" y="2789067"/>
            <a:ext cx="3176587" cy="270668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73775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p:nvPr>
        </p:nvSpPr>
        <p:spPr>
          <a:xfrm>
            <a:off x="1097280" y="286603"/>
            <a:ext cx="10058400" cy="1450757"/>
          </a:xfrm>
        </p:spPr>
        <p:txBody>
          <a:body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p:nvPr>
        </p:nvSpPr>
        <p:spPr>
          <a:xfrm>
            <a:off x="1097281" y="2108201"/>
            <a:ext cx="3557016" cy="3760891"/>
          </a:xfrm>
        </p:spPr>
        <p:txBody>
          <a:bodyPr/>
          <a:lstStyle/>
          <a:p>
            <a:pPr lvl="0"/>
            <a:r>
              <a:rPr lang="en-US"/>
              <a:t>Click to edit Master text styles</a:t>
            </a:r>
          </a:p>
        </p:txBody>
      </p:sp>
      <p:sp>
        <p:nvSpPr>
          <p:cNvPr id="13" name="Picture Placeholder 12">
            <a:extLst>
              <a:ext uri="{FF2B5EF4-FFF2-40B4-BE49-F238E27FC236}">
                <a16:creationId xmlns:a16="http://schemas.microsoft.com/office/drawing/2014/main" id="{8A40EF35-BB21-4D3F-A9D6-2A92BFD0DDD5}"/>
              </a:ext>
            </a:extLst>
          </p:cNvPr>
          <p:cNvSpPr>
            <a:spLocks noGrp="1"/>
          </p:cNvSpPr>
          <p:nvPr>
            <p:ph type="pic" sz="quarter" idx="13"/>
          </p:nvPr>
        </p:nvSpPr>
        <p:spPr>
          <a:xfrm>
            <a:off x="4974336" y="2112264"/>
            <a:ext cx="3035808" cy="1837944"/>
          </a:xfrm>
          <a:solidFill>
            <a:schemeClr val="accent6"/>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F7CE5DD4-B27E-482B-8208-FA5A7BBC9AC9}"/>
              </a:ext>
            </a:extLst>
          </p:cNvPr>
          <p:cNvSpPr>
            <a:spLocks noGrp="1"/>
          </p:cNvSpPr>
          <p:nvPr>
            <p:ph type="pic" sz="quarter" idx="14"/>
          </p:nvPr>
        </p:nvSpPr>
        <p:spPr>
          <a:xfrm>
            <a:off x="4974336" y="4032504"/>
            <a:ext cx="3035808" cy="1837944"/>
          </a:xfrm>
          <a:solidFill>
            <a:schemeClr val="accent6"/>
          </a:solidFill>
        </p:spPr>
        <p:txBody>
          <a:bodyPr/>
          <a:lstStyle/>
          <a:p>
            <a:r>
              <a:rPr lang="en-US"/>
              <a:t>Click icon to add picture</a:t>
            </a:r>
            <a:endParaRPr lang="en-US" dirty="0"/>
          </a:p>
        </p:txBody>
      </p:sp>
      <p:sp>
        <p:nvSpPr>
          <p:cNvPr id="15" name="Picture Placeholder 12">
            <a:extLst>
              <a:ext uri="{FF2B5EF4-FFF2-40B4-BE49-F238E27FC236}">
                <a16:creationId xmlns:a16="http://schemas.microsoft.com/office/drawing/2014/main" id="{1F796570-D07C-4638-8B80-227A6EF1A082}"/>
              </a:ext>
            </a:extLst>
          </p:cNvPr>
          <p:cNvSpPr>
            <a:spLocks noGrp="1"/>
          </p:cNvSpPr>
          <p:nvPr>
            <p:ph type="pic" sz="quarter" idx="15"/>
          </p:nvPr>
        </p:nvSpPr>
        <p:spPr>
          <a:xfrm>
            <a:off x="8110728" y="2112264"/>
            <a:ext cx="3035808" cy="3758184"/>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lvl1pPr>
              <a:defRPr/>
            </a:lvl1pPr>
          </a:lstStyle>
          <a:p>
            <a:r>
              <a:rPr lang="en-US" dirty="0"/>
              <a:t>2023</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25524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p:nvSpPr>
          <p:cNvPr id="6" name="Rectangle 5" descr="Tag=AccentColor&#10;Flavor=Dark&#10;Target=Fill">
            <a:extLst>
              <a:ext uri="{FF2B5EF4-FFF2-40B4-BE49-F238E27FC236}">
                <a16:creationId xmlns:a16="http://schemas.microsoft.com/office/drawing/2014/main" id="{17DBCCDB-B58C-45B3-9E63-49F7B0819260}"/>
              </a:ext>
            </a:extLst>
          </p:cNvPr>
          <p:cNvSpPr/>
          <p:nvPr userDrawn="1"/>
        </p:nvSpPr>
        <p:spPr bwMode="white">
          <a:xfrm>
            <a:off x="0" y="4953000"/>
            <a:ext cx="12192000" cy="1905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Title 1">
            <a:extLst>
              <a:ext uri="{FF2B5EF4-FFF2-40B4-BE49-F238E27FC236}">
                <a16:creationId xmlns:a16="http://schemas.microsoft.com/office/drawing/2014/main" id="{07B1649E-A273-4C2E-A9F2-D29871865897}"/>
              </a:ext>
            </a:extLst>
          </p:cNvPr>
          <p:cNvSpPr>
            <a:spLocks noGrp="1"/>
          </p:cNvSpPr>
          <p:nvPr>
            <p:ph type="ctrTitle"/>
          </p:nvPr>
        </p:nvSpPr>
        <p:spPr>
          <a:xfrm>
            <a:off x="1065197" y="5120640"/>
            <a:ext cx="10058400" cy="822960"/>
          </a:xfrm>
        </p:spPr>
        <p:txBody>
          <a:bodyPr>
            <a:normAutofit/>
          </a:bodyPr>
          <a:lstStyle>
            <a:lvl1pPr>
              <a:defRPr>
                <a:solidFill>
                  <a:schemeClr val="bg1"/>
                </a:solidFill>
              </a:defRPr>
            </a:lvl1pPr>
          </a:lstStyle>
          <a:p>
            <a:r>
              <a:rPr lang="en-US" sz="3600">
                <a:solidFill>
                  <a:schemeClr val="bg1"/>
                </a:solidFill>
              </a:rPr>
              <a:t>Click to edit Master title style</a:t>
            </a:r>
            <a:endParaRPr lang="en-US" sz="3600" dirty="0">
              <a:solidFill>
                <a:schemeClr val="bg1"/>
              </a:solidFill>
            </a:endParaRP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p:nvPr>
        </p:nvSpPr>
        <p:spPr>
          <a:xfrm>
            <a:off x="1065212" y="5943600"/>
            <a:ext cx="10058400" cy="543513"/>
          </a:xfrm>
        </p:spPr>
        <p:txBody>
          <a:bodyPr>
            <a:normAutofit/>
          </a:bodyPr>
          <a:lstStyle>
            <a:lvl1pPr>
              <a:defRPr>
                <a:solidFill>
                  <a:schemeClr val="bg1"/>
                </a:solidFill>
              </a:defRPr>
            </a:lvl1pPr>
          </a:lstStyle>
          <a:p>
            <a:r>
              <a:rPr lang="en-US" sz="1500">
                <a:solidFill>
                  <a:schemeClr val="bg1"/>
                </a:solidFill>
              </a:rPr>
              <a:t>Click to edit Master subtitle style</a:t>
            </a:r>
            <a:endParaRPr lang="en-US" sz="1500" dirty="0">
              <a:solidFill>
                <a:schemeClr val="bg1"/>
              </a:solidFill>
            </a:endParaRP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931920"/>
          </a:xfrm>
          <a:solidFill>
            <a:schemeClr val="accent6"/>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931920"/>
          </a:xfrm>
          <a:solidFill>
            <a:schemeClr val="accent6"/>
          </a:solidFill>
        </p:spPr>
        <p:txBody>
          <a:bodyPr/>
          <a:lstStyle/>
          <a:p>
            <a:r>
              <a:rPr lang="en-US"/>
              <a:t>Click icon to add picture</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931920"/>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468392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88720" y="2313432"/>
            <a:ext cx="9966960" cy="36708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51786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02F1891-1ACC-4692-80A2-4F69EAAAE404}"/>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
            <a:extLst>
              <a:ext uri="{FF2B5EF4-FFF2-40B4-BE49-F238E27FC236}">
                <a16:creationId xmlns:a16="http://schemas.microsoft.com/office/drawing/2014/main" id="{F29B458E-5354-42D4-AE10-8B2F796C3163}"/>
              </a:ext>
            </a:extLst>
          </p:cNvPr>
          <p:cNvSpPr>
            <a:spLocks noGrp="1"/>
          </p:cNvSpPr>
          <p:nvPr>
            <p:ph type="ctrTitle"/>
          </p:nvPr>
        </p:nvSpPr>
        <p:spPr>
          <a:xfrm>
            <a:off x="6730000" y="639097"/>
            <a:ext cx="4813072" cy="3494791"/>
          </a:xfrm>
        </p:spPr>
        <p:txBody>
          <a:bodyPr>
            <a:normAutofit/>
          </a:bodyPr>
          <a:lstStyle/>
          <a:p>
            <a:r>
              <a:rPr lang="en-US"/>
              <a:t>Click to edit Master title style</a:t>
            </a:r>
            <a:endParaRPr lang="en-US" dirty="0"/>
          </a:p>
        </p:txBody>
      </p:sp>
      <p:sp>
        <p:nvSpPr>
          <p:cNvPr id="7" name="Subtitle 2">
            <a:extLst>
              <a:ext uri="{FF2B5EF4-FFF2-40B4-BE49-F238E27FC236}">
                <a16:creationId xmlns:a16="http://schemas.microsoft.com/office/drawing/2014/main" id="{0B121E21-6D9B-46D0-957E-760B095BA4C2}"/>
              </a:ext>
            </a:extLst>
          </p:cNvPr>
          <p:cNvSpPr>
            <a:spLocks noGrp="1"/>
          </p:cNvSpPr>
          <p:nvPr>
            <p:ph type="subTitle" idx="1"/>
          </p:nvPr>
        </p:nvSpPr>
        <p:spPr>
          <a:xfrm>
            <a:off x="6729999" y="4455621"/>
            <a:ext cx="4829101" cy="1238616"/>
          </a:xfrm>
        </p:spPr>
        <p:txBody>
          <a:bodyPr/>
          <a:lstStyle/>
          <a:p>
            <a:r>
              <a:rPr lang="en-US"/>
              <a:t>Click to edit Master subtitle style</a:t>
            </a:r>
            <a:endParaRPr lang="en-US" dirty="0"/>
          </a:p>
        </p:txBody>
      </p:sp>
      <p:cxnSp>
        <p:nvCxnSpPr>
          <p:cNvPr id="11" name="Straight Connector 10">
            <a:extLst>
              <a:ext uri="{FF2B5EF4-FFF2-40B4-BE49-F238E27FC236}">
                <a16:creationId xmlns:a16="http://schemas.microsoft.com/office/drawing/2014/main" id="{DB51B24F-7663-45C0-BE23-CD0AEFF51287}"/>
              </a:ext>
              <a:ext uri="{C183D7F6-B498-43B3-948B-1728B52AA6E4}">
                <adec:decorative xmlns:adec="http://schemas.microsoft.com/office/drawing/2017/decorative" val="1"/>
              </a:ext>
            </a:extLst>
          </p:cNvPr>
          <p:cNvCxnSpPr/>
          <p:nvPr userDrawn="1"/>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Picture Placeholder 11">
            <a:extLst>
              <a:ext uri="{FF2B5EF4-FFF2-40B4-BE49-F238E27FC236}">
                <a16:creationId xmlns:a16="http://schemas.microsoft.com/office/drawing/2014/main" id="{35ABBAD1-553F-4CC1-AB36-7C1BE5089D81}"/>
              </a:ext>
            </a:extLst>
          </p:cNvPr>
          <p:cNvSpPr>
            <a:spLocks noGrp="1"/>
          </p:cNvSpPr>
          <p:nvPr>
            <p:ph type="pic" sz="quarter" idx="13"/>
          </p:nvPr>
        </p:nvSpPr>
        <p:spPr>
          <a:xfrm>
            <a:off x="642938" y="640080"/>
            <a:ext cx="5449824" cy="2743200"/>
          </a:xfrm>
          <a:solidFill>
            <a:schemeClr val="accent6"/>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5C06EA1F-5BD5-4FE5-A059-6787DADCB591}"/>
              </a:ext>
            </a:extLst>
          </p:cNvPr>
          <p:cNvSpPr>
            <a:spLocks noGrp="1"/>
          </p:cNvSpPr>
          <p:nvPr>
            <p:ph type="pic" sz="quarter" idx="14"/>
          </p:nvPr>
        </p:nvSpPr>
        <p:spPr>
          <a:xfrm>
            <a:off x="640080" y="3474720"/>
            <a:ext cx="5449824" cy="2743200"/>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94689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88720" y="2463495"/>
            <a:ext cx="9966960" cy="33686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27598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dirty="0"/>
              <a:t>20XX</a:t>
            </a:r>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Sample Footer Text</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11917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88720" y="2057400"/>
            <a:ext cx="4639736"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88720" y="2958274"/>
            <a:ext cx="4639736" cy="2910821"/>
          </a:xfrm>
        </p:spPr>
        <p:txBody>
          <a:bodyPr/>
          <a:lstStyle>
            <a:lvl1pPr marL="342900" indent="-182880">
              <a:buClr>
                <a:schemeClr val="accent1"/>
              </a:buClr>
              <a:buFont typeface="Arial" panose="020B0604020202020204" pitchFamily="34" charset="0"/>
              <a:buChar char="•"/>
              <a:defRPr/>
            </a:lvl1pPr>
            <a:lvl2pPr marL="486918" indent="-182880">
              <a:buClr>
                <a:schemeClr val="accent1"/>
              </a:buClr>
              <a:buFont typeface="Arial" panose="020B0604020202020204" pitchFamily="34" charset="0"/>
              <a:buChar char="•"/>
              <a:defRPr/>
            </a:lvl2pPr>
            <a:lvl3pPr marL="669798" indent="-182880">
              <a:buClr>
                <a:schemeClr val="accent1"/>
              </a:buClr>
              <a:buFont typeface="Arial" panose="020B0604020202020204" pitchFamily="34" charset="0"/>
              <a:buChar char="•"/>
              <a:defRPr/>
            </a:lvl3pPr>
            <a:lvl4pPr marL="852678" indent="-182880">
              <a:buClr>
                <a:schemeClr val="accent1"/>
              </a:buClr>
              <a:buFont typeface="Arial" panose="020B0604020202020204" pitchFamily="34" charset="0"/>
              <a:buChar char="•"/>
              <a:defRPr/>
            </a:lvl4pPr>
            <a:lvl5pPr marL="1035558" indent="-18288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lvl1pPr marL="342900" indent="-182880">
              <a:buClr>
                <a:schemeClr val="accent1"/>
              </a:buClr>
              <a:buFont typeface="Arial" panose="020B0604020202020204" pitchFamily="34" charset="0"/>
              <a:buChar char="•"/>
              <a:defRPr/>
            </a:lvl1pPr>
            <a:lvl2pPr marL="486918" indent="-182880">
              <a:buClr>
                <a:schemeClr val="accent1"/>
              </a:buClr>
              <a:buFont typeface="Arial" panose="020B0604020202020204" pitchFamily="34" charset="0"/>
              <a:buChar char="•"/>
              <a:defRPr/>
            </a:lvl2pPr>
            <a:lvl3pPr marL="669798" indent="-182880">
              <a:buClr>
                <a:schemeClr val="accent1"/>
              </a:buClr>
              <a:buFont typeface="Arial" panose="020B0604020202020204" pitchFamily="34" charset="0"/>
              <a:buChar char="•"/>
              <a:defRPr/>
            </a:lvl3pPr>
            <a:lvl4pPr marL="852678" indent="-182880">
              <a:buClr>
                <a:schemeClr val="accent1"/>
              </a:buClr>
              <a:buFont typeface="Arial" panose="020B0604020202020204" pitchFamily="34" charset="0"/>
              <a:buChar char="•"/>
              <a:defRPr/>
            </a:lvl4pPr>
            <a:lvl5pPr marL="1035558" indent="-18288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dirty="0"/>
              <a:t>20XX</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8229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188720" y="2108201"/>
            <a:ext cx="996696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dirty="0"/>
              <a:t>2023</a:t>
            </a:r>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5577518"/>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6" r:id="rId3"/>
    <p:sldLayoutId id="2147483735" r:id="rId4"/>
    <p:sldLayoutId id="2147483722" r:id="rId5"/>
    <p:sldLayoutId id="2147483734" r:id="rId6"/>
    <p:sldLayoutId id="2147483745" r:id="rId7"/>
    <p:sldLayoutId id="2147483726" r:id="rId8"/>
    <p:sldLayoutId id="2147483725" r:id="rId9"/>
    <p:sldLayoutId id="2147483743" r:id="rId10"/>
    <p:sldLayoutId id="2147483737" r:id="rId11"/>
    <p:sldLayoutId id="2147483738" r:id="rId12"/>
    <p:sldLayoutId id="2147483723" r:id="rId13"/>
    <p:sldLayoutId id="2147483724" r:id="rId14"/>
    <p:sldLayoutId id="2147483727" r:id="rId15"/>
    <p:sldLayoutId id="2147483728" r:id="rId16"/>
    <p:sldLayoutId id="2147483729" r:id="rId17"/>
  </p:sldLayoutIdLst>
  <p:hf hdr="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sv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15.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12.svg"/></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8.svg"/><Relationship Id="rId2" Type="http://schemas.openxmlformats.org/officeDocument/2006/relationships/image" Target="../media/image13.png"/><Relationship Id="rId1" Type="http://schemas.openxmlformats.org/officeDocument/2006/relationships/slideLayout" Target="../slideLayouts/slideLayout15.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group of people sitting at a table">
            <a:extLst>
              <a:ext uri="{FF2B5EF4-FFF2-40B4-BE49-F238E27FC236}">
                <a16:creationId xmlns:a16="http://schemas.microsoft.com/office/drawing/2014/main" id="{15FF348E-C446-4450-8262-D18488C886A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524" y="0"/>
            <a:ext cx="12188952" cy="6858000"/>
          </a:xfrm>
        </p:spPr>
      </p:pic>
      <p:sp>
        <p:nvSpPr>
          <p:cNvPr id="4" name="Title 3">
            <a:extLst>
              <a:ext uri="{FF2B5EF4-FFF2-40B4-BE49-F238E27FC236}">
                <a16:creationId xmlns:a16="http://schemas.microsoft.com/office/drawing/2014/main" id="{D7559F58-E7E3-4312-BFB5-D3B5719E827E}"/>
              </a:ext>
            </a:extLst>
          </p:cNvPr>
          <p:cNvSpPr>
            <a:spLocks noGrp="1"/>
          </p:cNvSpPr>
          <p:nvPr>
            <p:ph type="ctrTitle"/>
          </p:nvPr>
        </p:nvSpPr>
        <p:spPr>
          <a:xfrm>
            <a:off x="0" y="3118981"/>
            <a:ext cx="7537703" cy="2462667"/>
          </a:xfrm>
        </p:spPr>
        <p:txBody>
          <a:bodyPr>
            <a:normAutofit/>
          </a:bodyPr>
          <a:lstStyle/>
          <a:p>
            <a:r>
              <a:rPr lang="en-US" sz="2800" b="1" dirty="0">
                <a:effectLst/>
                <a:latin typeface="Calibri" panose="020F0502020204030204" pitchFamily="34" charset="0"/>
                <a:ea typeface="Times New Roman" panose="02020603050405020304" pitchFamily="18" charset="0"/>
              </a:rPr>
              <a:t>Are Artificial Sweeteners Safe or Harmful?</a:t>
            </a:r>
            <a:endParaRPr lang="en-US" sz="2800" dirty="0"/>
          </a:p>
        </p:txBody>
      </p:sp>
      <p:sp>
        <p:nvSpPr>
          <p:cNvPr id="5" name="Subtitle 4">
            <a:extLst>
              <a:ext uri="{FF2B5EF4-FFF2-40B4-BE49-F238E27FC236}">
                <a16:creationId xmlns:a16="http://schemas.microsoft.com/office/drawing/2014/main" id="{EF502785-6557-4038-9743-2ABFF39CB24A}"/>
              </a:ext>
            </a:extLst>
          </p:cNvPr>
          <p:cNvSpPr>
            <a:spLocks noGrp="1"/>
          </p:cNvSpPr>
          <p:nvPr>
            <p:ph type="subTitle" idx="1"/>
          </p:nvPr>
        </p:nvSpPr>
        <p:spPr>
          <a:xfrm>
            <a:off x="754841" y="4735799"/>
            <a:ext cx="6470693" cy="605256"/>
          </a:xfrm>
        </p:spPr>
        <p:txBody>
          <a:bodyPr/>
          <a:lstStyle/>
          <a:p>
            <a:r>
              <a:rPr lang="en-US" dirty="0"/>
              <a:t>Deeksha Chawla</a:t>
            </a:r>
          </a:p>
        </p:txBody>
      </p:sp>
    </p:spTree>
    <p:extLst>
      <p:ext uri="{BB962C8B-B14F-4D97-AF65-F5344CB8AC3E}">
        <p14:creationId xmlns:p14="http://schemas.microsoft.com/office/powerpoint/2010/main" val="331669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4E42C-2B5D-4037-AD45-0C89E167EDE7}"/>
              </a:ext>
            </a:extLst>
          </p:cNvPr>
          <p:cNvSpPr>
            <a:spLocks noGrp="1"/>
          </p:cNvSpPr>
          <p:nvPr>
            <p:ph type="title"/>
          </p:nvPr>
        </p:nvSpPr>
        <p:spPr>
          <a:xfrm>
            <a:off x="949325" y="1419225"/>
            <a:ext cx="3152775" cy="1358900"/>
          </a:xfrm>
        </p:spPr>
        <p:txBody>
          <a:bodyPr/>
          <a:lstStyle/>
          <a:p>
            <a:r>
              <a:rPr lang="en-US" dirty="0"/>
              <a:t>Conclusion</a:t>
            </a:r>
          </a:p>
        </p:txBody>
      </p:sp>
      <p:sp>
        <p:nvSpPr>
          <p:cNvPr id="3" name="Content Placeholder 2">
            <a:extLst>
              <a:ext uri="{FF2B5EF4-FFF2-40B4-BE49-F238E27FC236}">
                <a16:creationId xmlns:a16="http://schemas.microsoft.com/office/drawing/2014/main" id="{505C2B0B-3B6F-4F09-9F9E-364F5540524E}"/>
              </a:ext>
            </a:extLst>
          </p:cNvPr>
          <p:cNvSpPr>
            <a:spLocks noGrp="1"/>
          </p:cNvSpPr>
          <p:nvPr>
            <p:ph idx="1"/>
          </p:nvPr>
        </p:nvSpPr>
        <p:spPr>
          <a:xfrm>
            <a:off x="949325" y="2978150"/>
            <a:ext cx="3152775" cy="2444750"/>
          </a:xfrm>
        </p:spPr>
        <p:txBody>
          <a:bodyPr>
            <a:noAutofit/>
          </a:bodyPr>
          <a:lstStyle/>
          <a:p>
            <a:pPr marL="0" marR="0">
              <a:lnSpc>
                <a:spcPct val="200000"/>
              </a:lnSpc>
              <a:spcBef>
                <a:spcPts val="0"/>
              </a:spcBef>
              <a:spcAft>
                <a:spcPts val="800"/>
              </a:spcAft>
            </a:pPr>
            <a:r>
              <a:rPr lang="en-US" sz="1400" dirty="0">
                <a:effectLst/>
                <a:latin typeface="Calibri" panose="020F0502020204030204" pitchFamily="34" charset="0"/>
                <a:ea typeface="Times New Roman" panose="02020603050405020304" pitchFamily="18" charset="0"/>
                <a:cs typeface="Calibri" panose="020F0502020204030204" pitchFamily="34" charset="0"/>
              </a:rPr>
              <a:t>In conclusion, artificial sweeteners are neither universally safe nor inherently harmful. They constitute one element of the broader discussion on nutrition, health, and individual choices in a complex dietary landscape.</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7" name="Picture Placeholder 6" descr="Close up desk, with glasses, a mug and laptop">
            <a:extLst>
              <a:ext uri="{FF2B5EF4-FFF2-40B4-BE49-F238E27FC236}">
                <a16:creationId xmlns:a16="http://schemas.microsoft.com/office/drawing/2014/main" id="{4A562C5C-7EE0-4E93-9789-1E61C53669B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651133" y="1234440"/>
            <a:ext cx="3264408" cy="4352544"/>
          </a:xfrm>
        </p:spPr>
      </p:pic>
      <p:pic>
        <p:nvPicPr>
          <p:cNvPr id="9" name="Picture Placeholder 8" descr="People with their hands up at an auction ">
            <a:extLst>
              <a:ext uri="{FF2B5EF4-FFF2-40B4-BE49-F238E27FC236}">
                <a16:creationId xmlns:a16="http://schemas.microsoft.com/office/drawing/2014/main" id="{E4B7E298-8B82-4BBC-BD7F-FB0F1F96499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308774" y="1234440"/>
            <a:ext cx="3264408" cy="4352544"/>
          </a:xfrm>
        </p:spPr>
      </p:pic>
      <p:sp>
        <p:nvSpPr>
          <p:cNvPr id="11" name="Footer Placeholder 10">
            <a:extLst>
              <a:ext uri="{FF2B5EF4-FFF2-40B4-BE49-F238E27FC236}">
                <a16:creationId xmlns:a16="http://schemas.microsoft.com/office/drawing/2014/main" id="{DF153F50-8960-41C4-991C-DAA630B33A1F}"/>
              </a:ext>
            </a:extLst>
          </p:cNvPr>
          <p:cNvSpPr>
            <a:spLocks noGrp="1"/>
          </p:cNvSpPr>
          <p:nvPr>
            <p:ph type="ftr" sz="quarter" idx="11"/>
          </p:nvPr>
        </p:nvSpPr>
        <p:spPr>
          <a:xfrm>
            <a:off x="1097279" y="6446838"/>
            <a:ext cx="6818262" cy="365125"/>
          </a:xfrm>
        </p:spPr>
        <p:txBody>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10" name="Date Placeholder 9">
            <a:extLst>
              <a:ext uri="{FF2B5EF4-FFF2-40B4-BE49-F238E27FC236}">
                <a16:creationId xmlns:a16="http://schemas.microsoft.com/office/drawing/2014/main" id="{15AFF4E0-077F-4D73-BF45-F5AA8B42DFBD}"/>
              </a:ext>
            </a:extLst>
          </p:cNvPr>
          <p:cNvSpPr>
            <a:spLocks noGrp="1"/>
          </p:cNvSpPr>
          <p:nvPr>
            <p:ph type="dt" sz="half" idx="10"/>
          </p:nvPr>
        </p:nvSpPr>
        <p:spPr>
          <a:xfrm>
            <a:off x="8218426" y="6446838"/>
            <a:ext cx="2584850" cy="365125"/>
          </a:xfrm>
        </p:spPr>
        <p:txBody>
          <a:bodyPr/>
          <a:lstStyle/>
          <a:p>
            <a:r>
              <a:rPr lang="en-US" dirty="0"/>
              <a:t>2023</a:t>
            </a:r>
          </a:p>
        </p:txBody>
      </p:sp>
      <p:sp>
        <p:nvSpPr>
          <p:cNvPr id="12" name="Slide Number Placeholder 11">
            <a:extLst>
              <a:ext uri="{FF2B5EF4-FFF2-40B4-BE49-F238E27FC236}">
                <a16:creationId xmlns:a16="http://schemas.microsoft.com/office/drawing/2014/main" id="{2CFFA23B-C98F-4AB6-831E-B3945469F306}"/>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10</a:t>
            </a:fld>
            <a:endParaRPr lang="en-US" dirty="0"/>
          </a:p>
        </p:txBody>
      </p:sp>
    </p:spTree>
    <p:extLst>
      <p:ext uri="{BB962C8B-B14F-4D97-AF65-F5344CB8AC3E}">
        <p14:creationId xmlns:p14="http://schemas.microsoft.com/office/powerpoint/2010/main" val="1211995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a:xfrm>
            <a:off x="7859485" y="634946"/>
            <a:ext cx="3690257" cy="1450757"/>
          </a:xfrm>
        </p:spPr>
        <p:txBody>
          <a:bodyPr/>
          <a:lstStyle/>
          <a:p>
            <a:r>
              <a:rPr lang="en-US" dirty="0"/>
              <a:t>Thank you</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30936" y="640080"/>
            <a:ext cx="6912864" cy="5312664"/>
          </a:xfrm>
        </p:spPr>
      </p:pic>
      <p:sp>
        <p:nvSpPr>
          <p:cNvPr id="3" name="Content Placeholder 2">
            <a:extLst>
              <a:ext uri="{FF2B5EF4-FFF2-40B4-BE49-F238E27FC236}">
                <a16:creationId xmlns:a16="http://schemas.microsoft.com/office/drawing/2014/main" id="{6E155294-59B0-43EB-94D1-0BF9E1754452}"/>
              </a:ext>
            </a:extLst>
          </p:cNvPr>
          <p:cNvSpPr>
            <a:spLocks noGrp="1"/>
          </p:cNvSpPr>
          <p:nvPr>
            <p:ph idx="1"/>
          </p:nvPr>
        </p:nvSpPr>
        <p:spPr>
          <a:xfrm>
            <a:off x="7859485" y="2407436"/>
            <a:ext cx="3690257" cy="3461658"/>
          </a:xfrm>
        </p:spPr>
        <p:txBody>
          <a:bodyPr/>
          <a:lstStyle/>
          <a:p>
            <a:r>
              <a:rPr lang="en-US" dirty="0"/>
              <a:t>Deeksha Chawla</a:t>
            </a:r>
          </a:p>
          <a:p>
            <a:r>
              <a:rPr lang="en-US" b="0" i="0" dirty="0">
                <a:solidFill>
                  <a:srgbClr val="000000"/>
                </a:solidFill>
                <a:effectLst/>
                <a:latin typeface="Segoe UI Web (West European)"/>
              </a:rPr>
              <a:t>dchawla@my365.bellevue.edu</a:t>
            </a:r>
            <a:endParaRPr lang="en-US" dirty="0"/>
          </a:p>
          <a:p>
            <a:endParaRPr lang="en-US" dirty="0"/>
          </a:p>
        </p:txBody>
      </p:sp>
      <p:sp>
        <p:nvSpPr>
          <p:cNvPr id="8" name="Footer Placeholder 7">
            <a:extLst>
              <a:ext uri="{FF2B5EF4-FFF2-40B4-BE49-F238E27FC236}">
                <a16:creationId xmlns:a16="http://schemas.microsoft.com/office/drawing/2014/main" id="{E245DF86-2313-401C-B445-F7FC489983B7}"/>
              </a:ext>
            </a:extLst>
          </p:cNvPr>
          <p:cNvSpPr>
            <a:spLocks noGrp="1"/>
          </p:cNvSpPr>
          <p:nvPr>
            <p:ph type="ftr" sz="quarter" idx="11"/>
          </p:nvPr>
        </p:nvSpPr>
        <p:spPr>
          <a:xfrm>
            <a:off x="1097279" y="6446838"/>
            <a:ext cx="6818262" cy="365125"/>
          </a:xfrm>
        </p:spPr>
        <p:txBody>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7" name="Date Placeholder 6">
            <a:extLst>
              <a:ext uri="{FF2B5EF4-FFF2-40B4-BE49-F238E27FC236}">
                <a16:creationId xmlns:a16="http://schemas.microsoft.com/office/drawing/2014/main" id="{C3BFE555-2533-4F0C-BB39-9B41C67425E0}"/>
              </a:ext>
            </a:extLst>
          </p:cNvPr>
          <p:cNvSpPr>
            <a:spLocks noGrp="1"/>
          </p:cNvSpPr>
          <p:nvPr>
            <p:ph type="dt" sz="half" idx="10"/>
          </p:nvPr>
        </p:nvSpPr>
        <p:spPr>
          <a:xfrm>
            <a:off x="8218426" y="6446838"/>
            <a:ext cx="2584850" cy="365125"/>
          </a:xfrm>
        </p:spPr>
        <p:txBody>
          <a:bodyPr/>
          <a:lstStyle/>
          <a:p>
            <a:r>
              <a:rPr lang="en-US" dirty="0"/>
              <a:t>2023</a:t>
            </a:r>
          </a:p>
        </p:txBody>
      </p:sp>
      <p:sp>
        <p:nvSpPr>
          <p:cNvPr id="9" name="Slide Number Placeholder 8">
            <a:extLst>
              <a:ext uri="{FF2B5EF4-FFF2-40B4-BE49-F238E27FC236}">
                <a16:creationId xmlns:a16="http://schemas.microsoft.com/office/drawing/2014/main" id="{F962DDF6-E1BF-42A8-8AE8-2E826C47DE9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11</a:t>
            </a:fld>
            <a:endParaRPr lang="en-US" dirty="0"/>
          </a:p>
        </p:txBody>
      </p:sp>
    </p:spTree>
    <p:extLst>
      <p:ext uri="{BB962C8B-B14F-4D97-AF65-F5344CB8AC3E}">
        <p14:creationId xmlns:p14="http://schemas.microsoft.com/office/powerpoint/2010/main" val="850743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2F0B0-CAED-4D49-0EAA-1766653FB603}"/>
              </a:ext>
            </a:extLst>
          </p:cNvPr>
          <p:cNvSpPr>
            <a:spLocks noGrp="1"/>
          </p:cNvSpPr>
          <p:nvPr>
            <p:ph type="title"/>
          </p:nvPr>
        </p:nvSpPr>
        <p:spPr/>
        <p:txBody>
          <a:bodyPr/>
          <a:lstStyle/>
          <a:p>
            <a:r>
              <a:rPr lang="en-US" dirty="0"/>
              <a:t>Agenda</a:t>
            </a:r>
          </a:p>
        </p:txBody>
      </p:sp>
      <p:sp>
        <p:nvSpPr>
          <p:cNvPr id="4" name="Text Placeholder 3">
            <a:extLst>
              <a:ext uri="{FF2B5EF4-FFF2-40B4-BE49-F238E27FC236}">
                <a16:creationId xmlns:a16="http://schemas.microsoft.com/office/drawing/2014/main" id="{F29193E4-BF64-DBB4-C122-7F1D41BBA599}"/>
              </a:ext>
            </a:extLst>
          </p:cNvPr>
          <p:cNvSpPr>
            <a:spLocks noGrp="1"/>
          </p:cNvSpPr>
          <p:nvPr>
            <p:ph type="body" sz="half" idx="2"/>
          </p:nvPr>
        </p:nvSpPr>
        <p:spPr/>
        <p:txBody>
          <a:bodyPr>
            <a:normAutofit fontScale="92500" lnSpcReduction="10000"/>
          </a:bodyPr>
          <a:lstStyle/>
          <a:p>
            <a:pPr>
              <a:buFont typeface="Wingdings" panose="05000000000000000000" pitchFamily="2" charset="2"/>
              <a:buChar char="v"/>
            </a:pPr>
            <a:r>
              <a:rPr lang="en-US" dirty="0"/>
              <a:t>Are Artificial Sweeteners  Safe or Harmful?</a:t>
            </a:r>
          </a:p>
          <a:p>
            <a:pPr>
              <a:buFont typeface="Wingdings" panose="05000000000000000000" pitchFamily="2" charset="2"/>
              <a:buChar char="v"/>
            </a:pPr>
            <a:r>
              <a:rPr lang="en-US" dirty="0"/>
              <a:t>Areas Of Concern</a:t>
            </a:r>
          </a:p>
          <a:p>
            <a:pPr>
              <a:buFont typeface="Wingdings" panose="05000000000000000000" pitchFamily="2" charset="2"/>
              <a:buChar char="v"/>
            </a:pPr>
            <a:r>
              <a:rPr lang="en-US" dirty="0"/>
              <a:t>Ethical Concerns</a:t>
            </a:r>
          </a:p>
          <a:p>
            <a:pPr>
              <a:buFont typeface="Wingdings" panose="05000000000000000000" pitchFamily="2" charset="2"/>
              <a:buChar char="v"/>
            </a:pPr>
            <a:r>
              <a:rPr lang="en-US" dirty="0"/>
              <a:t>Findings</a:t>
            </a:r>
          </a:p>
          <a:p>
            <a:pPr>
              <a:buFont typeface="Wingdings" panose="05000000000000000000" pitchFamily="2" charset="2"/>
              <a:buChar char="v"/>
            </a:pPr>
            <a:r>
              <a:rPr lang="en-US" dirty="0"/>
              <a:t>Next Steps</a:t>
            </a:r>
          </a:p>
          <a:p>
            <a:pPr>
              <a:buFont typeface="Wingdings" panose="05000000000000000000" pitchFamily="2" charset="2"/>
              <a:buChar char="v"/>
            </a:pPr>
            <a:r>
              <a:rPr lang="en-US" dirty="0"/>
              <a:t>Challenges/Opportunity</a:t>
            </a:r>
          </a:p>
          <a:p>
            <a:pPr>
              <a:buFont typeface="Wingdings" panose="05000000000000000000" pitchFamily="2" charset="2"/>
              <a:buChar char="v"/>
            </a:pPr>
            <a:r>
              <a:rPr lang="en-US" dirty="0"/>
              <a:t>Conclusion</a:t>
            </a:r>
          </a:p>
          <a:p>
            <a:endParaRPr lang="en-US" dirty="0"/>
          </a:p>
        </p:txBody>
      </p:sp>
      <p:sp>
        <p:nvSpPr>
          <p:cNvPr id="7" name="Slide Number Placeholder 6">
            <a:extLst>
              <a:ext uri="{FF2B5EF4-FFF2-40B4-BE49-F238E27FC236}">
                <a16:creationId xmlns:a16="http://schemas.microsoft.com/office/drawing/2014/main" id="{EDCE483A-7B04-44A2-D5E3-33571A4CCD5D}"/>
              </a:ext>
            </a:extLst>
          </p:cNvPr>
          <p:cNvSpPr>
            <a:spLocks noGrp="1"/>
          </p:cNvSpPr>
          <p:nvPr>
            <p:ph type="sldNum" sz="quarter" idx="12"/>
          </p:nvPr>
        </p:nvSpPr>
        <p:spPr/>
        <p:txBody>
          <a:bodyPr/>
          <a:lstStyle/>
          <a:p>
            <a:fld id="{3A98EE3D-8CD1-4C3F-BD1C-C98C9596463C}" type="slidenum">
              <a:rPr lang="en-US" smtClean="0"/>
              <a:pPr/>
              <a:t>2</a:t>
            </a:fld>
            <a:endParaRPr lang="en-US" dirty="0"/>
          </a:p>
        </p:txBody>
      </p:sp>
      <p:pic>
        <p:nvPicPr>
          <p:cNvPr id="1030" name="Picture 6">
            <a:extLst>
              <a:ext uri="{FF2B5EF4-FFF2-40B4-BE49-F238E27FC236}">
                <a16:creationId xmlns:a16="http://schemas.microsoft.com/office/drawing/2014/main" id="{2CB56B47-27C8-B2C7-A590-343881286D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69164" y="904813"/>
            <a:ext cx="7056582" cy="49013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036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BF798-8948-401D-89CE-1ED6136ED254}"/>
              </a:ext>
            </a:extLst>
          </p:cNvPr>
          <p:cNvSpPr>
            <a:spLocks noGrp="1"/>
          </p:cNvSpPr>
          <p:nvPr>
            <p:ph type="title"/>
          </p:nvPr>
        </p:nvSpPr>
        <p:spPr>
          <a:xfrm>
            <a:off x="1097280" y="286603"/>
            <a:ext cx="10058400" cy="1450757"/>
          </a:xfrm>
        </p:spPr>
        <p:txBody>
          <a:bodyPr/>
          <a:lstStyle/>
          <a:p>
            <a:r>
              <a:rPr lang="en-US" dirty="0"/>
              <a:t>Introduction</a:t>
            </a:r>
          </a:p>
        </p:txBody>
      </p:sp>
      <p:sp>
        <p:nvSpPr>
          <p:cNvPr id="3" name="Content Placeholder 2">
            <a:extLst>
              <a:ext uri="{FF2B5EF4-FFF2-40B4-BE49-F238E27FC236}">
                <a16:creationId xmlns:a16="http://schemas.microsoft.com/office/drawing/2014/main" id="{F9529D8B-2C12-43D2-BC28-8FA4895C977A}"/>
              </a:ext>
            </a:extLst>
          </p:cNvPr>
          <p:cNvSpPr>
            <a:spLocks noGrp="1"/>
          </p:cNvSpPr>
          <p:nvPr>
            <p:ph idx="1"/>
          </p:nvPr>
        </p:nvSpPr>
        <p:spPr>
          <a:xfrm>
            <a:off x="1097281" y="2108201"/>
            <a:ext cx="3557016" cy="3760891"/>
          </a:xfrm>
        </p:spPr>
        <p:txBody>
          <a:bodyPr/>
          <a:lstStyle/>
          <a:p>
            <a:r>
              <a:rPr lang="en-US" sz="1800" dirty="0">
                <a:effectLst/>
                <a:latin typeface="Calibri" panose="020F0502020204030204" pitchFamily="34" charset="0"/>
                <a:ea typeface="Times New Roman" panose="02020603050405020304" pitchFamily="18" charset="0"/>
              </a:rPr>
              <a:t>Artificial sweeteners, commonly known as sugar substitutes or non-nutritive sweeteners, have gained popularity as alternatives to sugar due to their calorie-free sweetness. Individuals use them widely to reduce sugar intake, manage weight, or control blood sugar levels. However, their safety and potential health effects have been the subject of ongoing debate and research. </a:t>
            </a:r>
            <a:endParaRPr lang="en-US" dirty="0"/>
          </a:p>
        </p:txBody>
      </p:sp>
      <p:sp>
        <p:nvSpPr>
          <p:cNvPr id="14" name="Footer Placeholder 13">
            <a:extLst>
              <a:ext uri="{FF2B5EF4-FFF2-40B4-BE49-F238E27FC236}">
                <a16:creationId xmlns:a16="http://schemas.microsoft.com/office/drawing/2014/main" id="{10BD52C4-306B-4FA3-8235-FAE3F72C064F}"/>
              </a:ext>
            </a:extLst>
          </p:cNvPr>
          <p:cNvSpPr>
            <a:spLocks noGrp="1"/>
          </p:cNvSpPr>
          <p:nvPr>
            <p:ph type="ftr" sz="quarter" idx="11"/>
          </p:nvPr>
        </p:nvSpPr>
        <p:spPr>
          <a:xfrm>
            <a:off x="1097279" y="6446838"/>
            <a:ext cx="6818262" cy="365125"/>
          </a:xfrm>
        </p:spPr>
        <p:txBody>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13" name="Date Placeholder 12">
            <a:extLst>
              <a:ext uri="{FF2B5EF4-FFF2-40B4-BE49-F238E27FC236}">
                <a16:creationId xmlns:a16="http://schemas.microsoft.com/office/drawing/2014/main" id="{E4173B87-9391-46E5-96E6-9D2A0772426B}"/>
              </a:ext>
            </a:extLst>
          </p:cNvPr>
          <p:cNvSpPr>
            <a:spLocks noGrp="1"/>
          </p:cNvSpPr>
          <p:nvPr>
            <p:ph type="dt" sz="half" idx="10"/>
          </p:nvPr>
        </p:nvSpPr>
        <p:spPr>
          <a:xfrm>
            <a:off x="8218426" y="6446838"/>
            <a:ext cx="2584850" cy="365125"/>
          </a:xfrm>
        </p:spPr>
        <p:txBody>
          <a:bodyPr/>
          <a:lstStyle/>
          <a:p>
            <a:r>
              <a:rPr lang="en-US" dirty="0"/>
              <a:t>2023</a:t>
            </a:r>
          </a:p>
        </p:txBody>
      </p:sp>
      <p:sp>
        <p:nvSpPr>
          <p:cNvPr id="15" name="Slide Number Placeholder 14">
            <a:extLst>
              <a:ext uri="{FF2B5EF4-FFF2-40B4-BE49-F238E27FC236}">
                <a16:creationId xmlns:a16="http://schemas.microsoft.com/office/drawing/2014/main" id="{FAC43D02-FCA1-4880-8376-FFDCFB5A520F}"/>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3</a:t>
            </a:fld>
            <a:endParaRPr lang="en-US" dirty="0"/>
          </a:p>
        </p:txBody>
      </p:sp>
      <p:pic>
        <p:nvPicPr>
          <p:cNvPr id="7" name="Picture Placeholder 33" descr="A person pouring salt into a cup&#10;&#10;Description automatically generated">
            <a:extLst>
              <a:ext uri="{FF2B5EF4-FFF2-40B4-BE49-F238E27FC236}">
                <a16:creationId xmlns:a16="http://schemas.microsoft.com/office/drawing/2014/main" id="{E7CA6EFB-CD78-7B2D-1B20-8B171317FD81}"/>
              </a:ext>
            </a:extLst>
          </p:cNvPr>
          <p:cNvPicPr>
            <a:picLocks noChangeAspect="1"/>
          </p:cNvPicPr>
          <p:nvPr/>
        </p:nvPicPr>
        <p:blipFill>
          <a:blip r:embed="rId2"/>
          <a:srcRect l="4451" r="4451"/>
          <a:stretch>
            <a:fillRect/>
          </a:stretch>
        </p:blipFill>
        <p:spPr>
          <a:xfrm>
            <a:off x="7915541" y="2078004"/>
            <a:ext cx="3273552" cy="3900102"/>
          </a:xfrm>
          <a:prstGeom prst="rect">
            <a:avLst/>
          </a:prstGeom>
          <a:solidFill>
            <a:schemeClr val="accent6"/>
          </a:solidFill>
        </p:spPr>
      </p:pic>
      <p:pic>
        <p:nvPicPr>
          <p:cNvPr id="2050" name="Picture 2" descr="Artificial Sweeteners">
            <a:extLst>
              <a:ext uri="{FF2B5EF4-FFF2-40B4-BE49-F238E27FC236}">
                <a16:creationId xmlns:a16="http://schemas.microsoft.com/office/drawing/2014/main" id="{95694889-3B86-72D4-1210-A6CC05E1C4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3673" y="2078005"/>
            <a:ext cx="2998703" cy="39001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0089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9AA65F-A58A-563A-1ED3-132BA7F65053}"/>
              </a:ext>
            </a:extLst>
          </p:cNvPr>
          <p:cNvSpPr>
            <a:spLocks noGrp="1"/>
          </p:cNvSpPr>
          <p:nvPr>
            <p:ph type="dt" sz="half" idx="10"/>
          </p:nvPr>
        </p:nvSpPr>
        <p:spPr/>
        <p:txBody>
          <a:bodyPr/>
          <a:lstStyle/>
          <a:p>
            <a:r>
              <a:rPr lang="en-US" dirty="0"/>
              <a:t>2023</a:t>
            </a:r>
          </a:p>
        </p:txBody>
      </p:sp>
      <p:sp>
        <p:nvSpPr>
          <p:cNvPr id="3" name="Footer Placeholder 2">
            <a:extLst>
              <a:ext uri="{FF2B5EF4-FFF2-40B4-BE49-F238E27FC236}">
                <a16:creationId xmlns:a16="http://schemas.microsoft.com/office/drawing/2014/main" id="{9923203E-9358-D218-267C-5BFB6997BCB6}"/>
              </a:ext>
            </a:extLst>
          </p:cNvPr>
          <p:cNvSpPr>
            <a:spLocks noGrp="1"/>
          </p:cNvSpPr>
          <p:nvPr>
            <p:ph type="ftr" sz="quarter" idx="11"/>
          </p:nvPr>
        </p:nvSpPr>
        <p:spPr/>
        <p:txBody>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4" name="Slide Number Placeholder 3">
            <a:extLst>
              <a:ext uri="{FF2B5EF4-FFF2-40B4-BE49-F238E27FC236}">
                <a16:creationId xmlns:a16="http://schemas.microsoft.com/office/drawing/2014/main" id="{83218627-2E1E-ED6E-71DD-7C4DC1CF54A9}"/>
              </a:ext>
            </a:extLst>
          </p:cNvPr>
          <p:cNvSpPr>
            <a:spLocks noGrp="1"/>
          </p:cNvSpPr>
          <p:nvPr>
            <p:ph type="sldNum" sz="quarter" idx="12"/>
          </p:nvPr>
        </p:nvSpPr>
        <p:spPr/>
        <p:txBody>
          <a:bodyPr/>
          <a:lstStyle/>
          <a:p>
            <a:fld id="{3A98EE3D-8CD1-4C3F-BD1C-C98C9596463C}" type="slidenum">
              <a:rPr lang="en-US" smtClean="0"/>
              <a:t>4</a:t>
            </a:fld>
            <a:endParaRPr lang="en-US" dirty="0"/>
          </a:p>
        </p:txBody>
      </p:sp>
      <p:sp>
        <p:nvSpPr>
          <p:cNvPr id="5" name="Title 1">
            <a:extLst>
              <a:ext uri="{FF2B5EF4-FFF2-40B4-BE49-F238E27FC236}">
                <a16:creationId xmlns:a16="http://schemas.microsoft.com/office/drawing/2014/main" id="{7B35EEB9-6B2C-A1D2-A388-519D4568A7A6}"/>
              </a:ext>
            </a:extLst>
          </p:cNvPr>
          <p:cNvSpPr txBox="1">
            <a:spLocks/>
          </p:cNvSpPr>
          <p:nvPr/>
        </p:nvSpPr>
        <p:spPr>
          <a:xfrm>
            <a:off x="744876" y="46037"/>
            <a:ext cx="10058400" cy="822960"/>
          </a:xfrm>
          <a:prstGeom prst="rect">
            <a:avLst/>
          </a:prstGeom>
        </p:spPr>
        <p:txBody>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a:t>Areas of Concern</a:t>
            </a:r>
          </a:p>
        </p:txBody>
      </p:sp>
      <p:sp>
        <p:nvSpPr>
          <p:cNvPr id="6" name="Rectangle 5">
            <a:extLst>
              <a:ext uri="{FF2B5EF4-FFF2-40B4-BE49-F238E27FC236}">
                <a16:creationId xmlns:a16="http://schemas.microsoft.com/office/drawing/2014/main" id="{5FF0EA06-F211-79CD-75F8-D2793F2D30D4}"/>
              </a:ext>
            </a:extLst>
          </p:cNvPr>
          <p:cNvSpPr/>
          <p:nvPr/>
        </p:nvSpPr>
        <p:spPr>
          <a:xfrm>
            <a:off x="3495454" y="2162613"/>
            <a:ext cx="2001328" cy="39319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t>Appetite &amp; Cravings</a:t>
            </a:r>
          </a:p>
        </p:txBody>
      </p:sp>
      <p:sp>
        <p:nvSpPr>
          <p:cNvPr id="7" name="Rectangle 6">
            <a:extLst>
              <a:ext uri="{FF2B5EF4-FFF2-40B4-BE49-F238E27FC236}">
                <a16:creationId xmlns:a16="http://schemas.microsoft.com/office/drawing/2014/main" id="{350B1CE0-D780-7582-4A34-16F27ADB7A01}"/>
              </a:ext>
            </a:extLst>
          </p:cNvPr>
          <p:cNvSpPr/>
          <p:nvPr/>
        </p:nvSpPr>
        <p:spPr>
          <a:xfrm>
            <a:off x="6308861" y="2162613"/>
            <a:ext cx="2001328" cy="39319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a:t>Safety &amp; Regulation</a:t>
            </a:r>
          </a:p>
        </p:txBody>
      </p:sp>
      <p:sp>
        <p:nvSpPr>
          <p:cNvPr id="8" name="Rectangle 7">
            <a:extLst>
              <a:ext uri="{FF2B5EF4-FFF2-40B4-BE49-F238E27FC236}">
                <a16:creationId xmlns:a16="http://schemas.microsoft.com/office/drawing/2014/main" id="{92E91521-0FC8-9829-EAC6-9D17EDDF0EE1}"/>
              </a:ext>
            </a:extLst>
          </p:cNvPr>
          <p:cNvSpPr/>
          <p:nvPr/>
        </p:nvSpPr>
        <p:spPr>
          <a:xfrm>
            <a:off x="9122269" y="2165176"/>
            <a:ext cx="2001328" cy="39319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a:t>Individual Variability</a:t>
            </a:r>
          </a:p>
        </p:txBody>
      </p:sp>
      <p:sp>
        <p:nvSpPr>
          <p:cNvPr id="9" name="Rectangle 8">
            <a:extLst>
              <a:ext uri="{FF2B5EF4-FFF2-40B4-BE49-F238E27FC236}">
                <a16:creationId xmlns:a16="http://schemas.microsoft.com/office/drawing/2014/main" id="{8E4611D3-01B7-F574-88F8-C990B5DFCEE0}"/>
              </a:ext>
            </a:extLst>
          </p:cNvPr>
          <p:cNvSpPr/>
          <p:nvPr/>
        </p:nvSpPr>
        <p:spPr>
          <a:xfrm>
            <a:off x="705610" y="2162613"/>
            <a:ext cx="2001328" cy="39319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t>Health Effects</a:t>
            </a:r>
          </a:p>
        </p:txBody>
      </p:sp>
      <p:sp>
        <p:nvSpPr>
          <p:cNvPr id="10" name="TextBox 9">
            <a:extLst>
              <a:ext uri="{FF2B5EF4-FFF2-40B4-BE49-F238E27FC236}">
                <a16:creationId xmlns:a16="http://schemas.microsoft.com/office/drawing/2014/main" id="{48F523DF-27D8-4814-EE1B-719BD7FFB86C}"/>
              </a:ext>
            </a:extLst>
          </p:cNvPr>
          <p:cNvSpPr txBox="1"/>
          <p:nvPr/>
        </p:nvSpPr>
        <p:spPr>
          <a:xfrm>
            <a:off x="777017" y="3011333"/>
            <a:ext cx="1916183" cy="3046988"/>
          </a:xfrm>
          <a:prstGeom prst="rect">
            <a:avLst/>
          </a:prstGeom>
          <a:noFill/>
        </p:spPr>
        <p:txBody>
          <a:bodyPr wrap="square">
            <a:spAutoFit/>
          </a:bodyPr>
          <a:lstStyle/>
          <a:p>
            <a:r>
              <a:rPr lang="en-US" sz="1600" dirty="0">
                <a:effectLst/>
                <a:latin typeface="Calibri" panose="020F0502020204030204" pitchFamily="34" charset="0"/>
                <a:ea typeface="Times New Roman" panose="02020603050405020304" pitchFamily="18" charset="0"/>
              </a:rPr>
              <a:t>One of the primary concerns associated with artificial sweeteners is their potential impact on health. Studies have suggested artificial sweeteners increase weight gain, appetite, and metabolic disruptions. </a:t>
            </a:r>
            <a:endParaRPr lang="en-US" sz="1600" dirty="0"/>
          </a:p>
        </p:txBody>
      </p:sp>
      <p:cxnSp>
        <p:nvCxnSpPr>
          <p:cNvPr id="12" name="Straight Connector 11">
            <a:extLst>
              <a:ext uri="{FF2B5EF4-FFF2-40B4-BE49-F238E27FC236}">
                <a16:creationId xmlns:a16="http://schemas.microsoft.com/office/drawing/2014/main" id="{A4DD9DF6-7C61-9EFC-592B-1CEF106152C5}"/>
              </a:ext>
            </a:extLst>
          </p:cNvPr>
          <p:cNvCxnSpPr>
            <a:cxnSpLocks/>
          </p:cNvCxnSpPr>
          <p:nvPr/>
        </p:nvCxnSpPr>
        <p:spPr>
          <a:xfrm>
            <a:off x="833887" y="681487"/>
            <a:ext cx="10321793"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4" name="Oval 13" descr="Weight Loss outline">
            <a:extLst>
              <a:ext uri="{FF2B5EF4-FFF2-40B4-BE49-F238E27FC236}">
                <a16:creationId xmlns:a16="http://schemas.microsoft.com/office/drawing/2014/main" id="{B0738A44-CD86-15CF-7A48-A410C2EBDC87}"/>
              </a:ext>
            </a:extLst>
          </p:cNvPr>
          <p:cNvSpPr/>
          <p:nvPr/>
        </p:nvSpPr>
        <p:spPr>
          <a:xfrm>
            <a:off x="1339587" y="1346268"/>
            <a:ext cx="733374" cy="670615"/>
          </a:xfrm>
          <a:prstGeom prst="ellipse">
            <a:avLst/>
          </a:prstGeom>
          <a:blipFill dpi="0"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descr="Gavel with solid fill">
            <a:extLst>
              <a:ext uri="{FF2B5EF4-FFF2-40B4-BE49-F238E27FC236}">
                <a16:creationId xmlns:a16="http://schemas.microsoft.com/office/drawing/2014/main" id="{AEBA8B29-8A87-3FD7-4839-2D737E592446}"/>
              </a:ext>
            </a:extLst>
          </p:cNvPr>
          <p:cNvSpPr/>
          <p:nvPr/>
        </p:nvSpPr>
        <p:spPr>
          <a:xfrm>
            <a:off x="6942838" y="1375281"/>
            <a:ext cx="733374" cy="670615"/>
          </a:xfrm>
          <a:prstGeom prst="ellipse">
            <a:avLst/>
          </a:prstGeom>
          <a:blipFill dpi="0"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6" name="Oval 15" descr="Table setting with solid fill">
            <a:extLst>
              <a:ext uri="{FF2B5EF4-FFF2-40B4-BE49-F238E27FC236}">
                <a16:creationId xmlns:a16="http://schemas.microsoft.com/office/drawing/2014/main" id="{ADE75052-BDD3-92A9-B4A7-2C2874435BC3}"/>
              </a:ext>
            </a:extLst>
          </p:cNvPr>
          <p:cNvSpPr/>
          <p:nvPr/>
        </p:nvSpPr>
        <p:spPr>
          <a:xfrm>
            <a:off x="4129431" y="1375281"/>
            <a:ext cx="733374" cy="670615"/>
          </a:xfrm>
          <a:prstGeom prst="ellipse">
            <a:avLst/>
          </a:prstGeom>
          <a:blipFill dpi="0"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a:blip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descr="Fingerprint outline">
            <a:extLst>
              <a:ext uri="{FF2B5EF4-FFF2-40B4-BE49-F238E27FC236}">
                <a16:creationId xmlns:a16="http://schemas.microsoft.com/office/drawing/2014/main" id="{B7B1EDC2-5A9E-91EB-D953-FA78BE5C0EB9}"/>
              </a:ext>
            </a:extLst>
          </p:cNvPr>
          <p:cNvSpPr/>
          <p:nvPr/>
        </p:nvSpPr>
        <p:spPr>
          <a:xfrm>
            <a:off x="9756246" y="1375281"/>
            <a:ext cx="733374" cy="670615"/>
          </a:xfrm>
          <a:prstGeom prst="ellipse">
            <a:avLst/>
          </a:prstGeom>
          <a:blipFill dpi="0" rotWithShape="1">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a:blip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19" name="TextBox 18">
            <a:extLst>
              <a:ext uri="{FF2B5EF4-FFF2-40B4-BE49-F238E27FC236}">
                <a16:creationId xmlns:a16="http://schemas.microsoft.com/office/drawing/2014/main" id="{FB05711A-8FC7-7586-1B9A-ECF50527E990}"/>
              </a:ext>
            </a:extLst>
          </p:cNvPr>
          <p:cNvSpPr txBox="1"/>
          <p:nvPr/>
        </p:nvSpPr>
        <p:spPr>
          <a:xfrm>
            <a:off x="3481716" y="3011333"/>
            <a:ext cx="1872492" cy="3046988"/>
          </a:xfrm>
          <a:prstGeom prst="rect">
            <a:avLst/>
          </a:prstGeom>
          <a:noFill/>
        </p:spPr>
        <p:txBody>
          <a:bodyPr wrap="square">
            <a:spAutoFit/>
          </a:bodyPr>
          <a:lstStyle/>
          <a:p>
            <a:r>
              <a:rPr lang="en-US" sz="1600" dirty="0">
                <a:latin typeface="Calibri" panose="020F0502020204030204" pitchFamily="34" charset="0"/>
                <a:ea typeface="Times New Roman" panose="02020603050405020304" pitchFamily="18" charset="0"/>
              </a:rPr>
              <a:t>T</a:t>
            </a:r>
            <a:r>
              <a:rPr lang="en-US" sz="1600" dirty="0">
                <a:effectLst/>
                <a:latin typeface="Calibri" panose="020F0502020204030204" pitchFamily="34" charset="0"/>
                <a:ea typeface="Times New Roman" panose="02020603050405020304" pitchFamily="18" charset="0"/>
              </a:rPr>
              <a:t>he potential influence of artificial sweeteners on appetite and cravings. Some research has suggested that consuming these sweeteners might lead to an increased desire for sweet foods.</a:t>
            </a:r>
            <a:endParaRPr lang="en-US" sz="1600" dirty="0"/>
          </a:p>
        </p:txBody>
      </p:sp>
      <p:sp>
        <p:nvSpPr>
          <p:cNvPr id="21" name="TextBox 20">
            <a:extLst>
              <a:ext uri="{FF2B5EF4-FFF2-40B4-BE49-F238E27FC236}">
                <a16:creationId xmlns:a16="http://schemas.microsoft.com/office/drawing/2014/main" id="{604357D7-0DBB-0850-4AB9-512C7D21F56A}"/>
              </a:ext>
            </a:extLst>
          </p:cNvPr>
          <p:cNvSpPr txBox="1"/>
          <p:nvPr/>
        </p:nvSpPr>
        <p:spPr>
          <a:xfrm>
            <a:off x="6332425" y="3011333"/>
            <a:ext cx="1819537" cy="2554545"/>
          </a:xfrm>
          <a:prstGeom prst="rect">
            <a:avLst/>
          </a:prstGeom>
          <a:noFill/>
        </p:spPr>
        <p:txBody>
          <a:bodyPr wrap="square">
            <a:spAutoFit/>
          </a:bodyPr>
          <a:lstStyle/>
          <a:p>
            <a:r>
              <a:rPr lang="en-US" sz="1600" dirty="0">
                <a:effectLst/>
                <a:latin typeface="Calibri" panose="020F0502020204030204" pitchFamily="34" charset="0"/>
                <a:ea typeface="Times New Roman" panose="02020603050405020304" pitchFamily="18" charset="0"/>
              </a:rPr>
              <a:t>Regulatory agencies must maintain transparency and independence in evaluating artificial sweeteners to address public concerns adequately</a:t>
            </a:r>
            <a:endParaRPr lang="en-US" sz="1600" dirty="0"/>
          </a:p>
        </p:txBody>
      </p:sp>
      <p:sp>
        <p:nvSpPr>
          <p:cNvPr id="23" name="TextBox 22">
            <a:extLst>
              <a:ext uri="{FF2B5EF4-FFF2-40B4-BE49-F238E27FC236}">
                <a16:creationId xmlns:a16="http://schemas.microsoft.com/office/drawing/2014/main" id="{A7DCB2FA-415D-3B90-AA33-60D3B2E0F1F4}"/>
              </a:ext>
            </a:extLst>
          </p:cNvPr>
          <p:cNvSpPr txBox="1"/>
          <p:nvPr/>
        </p:nvSpPr>
        <p:spPr>
          <a:xfrm>
            <a:off x="9180433" y="3011333"/>
            <a:ext cx="1813149" cy="2308324"/>
          </a:xfrm>
          <a:prstGeom prst="rect">
            <a:avLst/>
          </a:prstGeom>
          <a:noFill/>
        </p:spPr>
        <p:txBody>
          <a:bodyPr wrap="square">
            <a:spAutoFit/>
          </a:bodyPr>
          <a:lstStyle/>
          <a:p>
            <a:r>
              <a:rPr lang="en-US" sz="1600" dirty="0">
                <a:effectLst/>
                <a:latin typeface="Calibri" panose="020F0502020204030204" pitchFamily="34" charset="0"/>
                <a:ea typeface="Times New Roman" panose="02020603050405020304" pitchFamily="18" charset="0"/>
              </a:rPr>
              <a:t>Individual responses to artificial sweeteners can vary widely based on genetics, metabolism, and pre-existing health conditions</a:t>
            </a:r>
            <a:endParaRPr lang="en-US" sz="1600" dirty="0"/>
          </a:p>
        </p:txBody>
      </p:sp>
    </p:spTree>
    <p:extLst>
      <p:ext uri="{BB962C8B-B14F-4D97-AF65-F5344CB8AC3E}">
        <p14:creationId xmlns:p14="http://schemas.microsoft.com/office/powerpoint/2010/main" val="1191154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9AA65F-A58A-563A-1ED3-132BA7F65053}"/>
              </a:ext>
            </a:extLst>
          </p:cNvPr>
          <p:cNvSpPr>
            <a:spLocks noGrp="1"/>
          </p:cNvSpPr>
          <p:nvPr>
            <p:ph type="dt" sz="half" idx="10"/>
          </p:nvPr>
        </p:nvSpPr>
        <p:spPr/>
        <p:txBody>
          <a:bodyPr/>
          <a:lstStyle/>
          <a:p>
            <a:r>
              <a:rPr lang="en-US" dirty="0"/>
              <a:t>2023</a:t>
            </a:r>
          </a:p>
        </p:txBody>
      </p:sp>
      <p:sp>
        <p:nvSpPr>
          <p:cNvPr id="3" name="Footer Placeholder 2">
            <a:extLst>
              <a:ext uri="{FF2B5EF4-FFF2-40B4-BE49-F238E27FC236}">
                <a16:creationId xmlns:a16="http://schemas.microsoft.com/office/drawing/2014/main" id="{9923203E-9358-D218-267C-5BFB6997BCB6}"/>
              </a:ext>
            </a:extLst>
          </p:cNvPr>
          <p:cNvSpPr>
            <a:spLocks noGrp="1"/>
          </p:cNvSpPr>
          <p:nvPr>
            <p:ph type="ftr" sz="quarter" idx="11"/>
          </p:nvPr>
        </p:nvSpPr>
        <p:spPr/>
        <p:txBody>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4" name="Slide Number Placeholder 3">
            <a:extLst>
              <a:ext uri="{FF2B5EF4-FFF2-40B4-BE49-F238E27FC236}">
                <a16:creationId xmlns:a16="http://schemas.microsoft.com/office/drawing/2014/main" id="{83218627-2E1E-ED6E-71DD-7C4DC1CF54A9}"/>
              </a:ext>
            </a:extLst>
          </p:cNvPr>
          <p:cNvSpPr>
            <a:spLocks noGrp="1"/>
          </p:cNvSpPr>
          <p:nvPr>
            <p:ph type="sldNum" sz="quarter" idx="12"/>
          </p:nvPr>
        </p:nvSpPr>
        <p:spPr/>
        <p:txBody>
          <a:bodyPr/>
          <a:lstStyle/>
          <a:p>
            <a:fld id="{3A98EE3D-8CD1-4C3F-BD1C-C98C9596463C}" type="slidenum">
              <a:rPr lang="en-US" smtClean="0"/>
              <a:t>5</a:t>
            </a:fld>
            <a:endParaRPr lang="en-US" dirty="0"/>
          </a:p>
        </p:txBody>
      </p:sp>
      <p:sp>
        <p:nvSpPr>
          <p:cNvPr id="5" name="Title 1">
            <a:extLst>
              <a:ext uri="{FF2B5EF4-FFF2-40B4-BE49-F238E27FC236}">
                <a16:creationId xmlns:a16="http://schemas.microsoft.com/office/drawing/2014/main" id="{7B35EEB9-6B2C-A1D2-A388-519D4568A7A6}"/>
              </a:ext>
            </a:extLst>
          </p:cNvPr>
          <p:cNvSpPr txBox="1">
            <a:spLocks/>
          </p:cNvSpPr>
          <p:nvPr/>
        </p:nvSpPr>
        <p:spPr>
          <a:xfrm>
            <a:off x="744876" y="46037"/>
            <a:ext cx="10058400" cy="822960"/>
          </a:xfrm>
          <a:prstGeom prst="rect">
            <a:avLst/>
          </a:prstGeom>
        </p:spPr>
        <p:txBody>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a:t>Ethical Concerns</a:t>
            </a:r>
          </a:p>
        </p:txBody>
      </p:sp>
      <p:sp>
        <p:nvSpPr>
          <p:cNvPr id="9" name="Rectangle 8">
            <a:extLst>
              <a:ext uri="{FF2B5EF4-FFF2-40B4-BE49-F238E27FC236}">
                <a16:creationId xmlns:a16="http://schemas.microsoft.com/office/drawing/2014/main" id="{8E4611D3-01B7-F574-88F8-C990B5DFCEE0}"/>
              </a:ext>
            </a:extLst>
          </p:cNvPr>
          <p:cNvSpPr/>
          <p:nvPr/>
        </p:nvSpPr>
        <p:spPr>
          <a:xfrm>
            <a:off x="2411217" y="1152308"/>
            <a:ext cx="8744463" cy="1222590"/>
          </a:xfrm>
          <a:prstGeom prst="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Transparency and Labeling</a:t>
            </a:r>
            <a:endParaRPr lang="en-US" dirty="0"/>
          </a:p>
        </p:txBody>
      </p:sp>
      <p:sp>
        <p:nvSpPr>
          <p:cNvPr id="10" name="TextBox 9">
            <a:extLst>
              <a:ext uri="{FF2B5EF4-FFF2-40B4-BE49-F238E27FC236}">
                <a16:creationId xmlns:a16="http://schemas.microsoft.com/office/drawing/2014/main" id="{48F523DF-27D8-4814-EE1B-719BD7FFB86C}"/>
              </a:ext>
            </a:extLst>
          </p:cNvPr>
          <p:cNvSpPr txBox="1"/>
          <p:nvPr/>
        </p:nvSpPr>
        <p:spPr>
          <a:xfrm>
            <a:off x="2492265" y="1504447"/>
            <a:ext cx="8582365" cy="830997"/>
          </a:xfrm>
          <a:prstGeom prst="rect">
            <a:avLst/>
          </a:prstGeom>
          <a:noFill/>
        </p:spPr>
        <p:txBody>
          <a:bodyPr wrap="square">
            <a:spAutoFit/>
          </a:bodyPr>
          <a:lstStyle/>
          <a:p>
            <a:r>
              <a:rPr lang="en-US" sz="1600" dirty="0">
                <a:effectLst/>
                <a:latin typeface="Calibri" panose="020F0502020204030204" pitchFamily="34" charset="0"/>
                <a:ea typeface="Times New Roman" panose="02020603050405020304" pitchFamily="18" charset="0"/>
                <a:cs typeface="Times New Roman" panose="02020603050405020304" pitchFamily="18" charset="0"/>
              </a:rPr>
              <a:t>One ethical concern revolves around the transparency of labeling. Ethical considerations include ensuring that food products containing artificial sweeteners are clearly labeled so consumers can make informed choices.</a:t>
            </a:r>
            <a:endParaRPr lang="en-US" sz="1400" dirty="0"/>
          </a:p>
        </p:txBody>
      </p:sp>
      <p:cxnSp>
        <p:nvCxnSpPr>
          <p:cNvPr id="12" name="Straight Connector 11">
            <a:extLst>
              <a:ext uri="{FF2B5EF4-FFF2-40B4-BE49-F238E27FC236}">
                <a16:creationId xmlns:a16="http://schemas.microsoft.com/office/drawing/2014/main" id="{A4DD9DF6-7C61-9EFC-592B-1CEF106152C5}"/>
              </a:ext>
            </a:extLst>
          </p:cNvPr>
          <p:cNvCxnSpPr>
            <a:cxnSpLocks/>
          </p:cNvCxnSpPr>
          <p:nvPr/>
        </p:nvCxnSpPr>
        <p:spPr>
          <a:xfrm>
            <a:off x="833887" y="681487"/>
            <a:ext cx="10321793"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4" name="Oval 13" descr="Unlock with solid fill">
            <a:extLst>
              <a:ext uri="{FF2B5EF4-FFF2-40B4-BE49-F238E27FC236}">
                <a16:creationId xmlns:a16="http://schemas.microsoft.com/office/drawing/2014/main" id="{B0738A44-CD86-15CF-7A48-A410C2EBDC87}"/>
              </a:ext>
            </a:extLst>
          </p:cNvPr>
          <p:cNvSpPr/>
          <p:nvPr/>
        </p:nvSpPr>
        <p:spPr>
          <a:xfrm>
            <a:off x="1339587" y="1346268"/>
            <a:ext cx="733374" cy="670615"/>
          </a:xfrm>
          <a:prstGeom prst="ellipse">
            <a:avLst/>
          </a:prstGeom>
          <a:blipFill dpi="0"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755B826-A2ED-D5B9-8AD8-8BAC99D9BDC1}"/>
              </a:ext>
            </a:extLst>
          </p:cNvPr>
          <p:cNvSpPr/>
          <p:nvPr/>
        </p:nvSpPr>
        <p:spPr>
          <a:xfrm>
            <a:off x="2416969" y="2857462"/>
            <a:ext cx="8744463" cy="1222590"/>
          </a:xfrm>
          <a:prstGeom prst="rect">
            <a:avLst/>
          </a:prstGeom>
          <a:solidFill>
            <a:srgbClr val="62A39F"/>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Marketing and Targeting</a:t>
            </a:r>
            <a:endParaRPr lang="en-US" dirty="0"/>
          </a:p>
        </p:txBody>
      </p:sp>
      <p:sp>
        <p:nvSpPr>
          <p:cNvPr id="13" name="TextBox 12">
            <a:extLst>
              <a:ext uri="{FF2B5EF4-FFF2-40B4-BE49-F238E27FC236}">
                <a16:creationId xmlns:a16="http://schemas.microsoft.com/office/drawing/2014/main" id="{8B437D8D-AD8E-0DAE-02E8-4CC67CDAF23F}"/>
              </a:ext>
            </a:extLst>
          </p:cNvPr>
          <p:cNvSpPr txBox="1"/>
          <p:nvPr/>
        </p:nvSpPr>
        <p:spPr>
          <a:xfrm>
            <a:off x="2498017" y="3209601"/>
            <a:ext cx="8582365" cy="923330"/>
          </a:xfrm>
          <a:prstGeom prst="rect">
            <a:avLst/>
          </a:prstGeom>
          <a:noFill/>
        </p:spPr>
        <p:txBody>
          <a:bodyPr wrap="square">
            <a:spAutoFit/>
          </a:bodyPr>
          <a:lstStyle/>
          <a:p>
            <a:r>
              <a:rPr lang="en-US" sz="1800" dirty="0">
                <a:effectLst/>
                <a:latin typeface="Calibri" panose="020F0502020204030204" pitchFamily="34" charset="0"/>
                <a:ea typeface="Times New Roman" panose="02020603050405020304" pitchFamily="18" charset="0"/>
                <a:cs typeface="Times New Roman" panose="02020603050405020304" pitchFamily="18" charset="0"/>
              </a:rPr>
              <a:t>There may be ethical concerns regarding the marketing and promoting of artificial sweeteners, for example, if targeted at vulnerable populations, such as children or individuals with health conditions like diabetes.</a:t>
            </a:r>
            <a:endParaRPr lang="en-US" sz="1400" dirty="0"/>
          </a:p>
        </p:txBody>
      </p:sp>
      <p:sp>
        <p:nvSpPr>
          <p:cNvPr id="18" name="Oval 17" descr="Target Audience with solid fill">
            <a:extLst>
              <a:ext uri="{FF2B5EF4-FFF2-40B4-BE49-F238E27FC236}">
                <a16:creationId xmlns:a16="http://schemas.microsoft.com/office/drawing/2014/main" id="{5EFEF0A6-CC32-9794-6686-D80FEC52FE6E}"/>
              </a:ext>
            </a:extLst>
          </p:cNvPr>
          <p:cNvSpPr/>
          <p:nvPr/>
        </p:nvSpPr>
        <p:spPr>
          <a:xfrm>
            <a:off x="1345339" y="3051422"/>
            <a:ext cx="733374" cy="670615"/>
          </a:xfrm>
          <a:prstGeom prst="ellipse">
            <a:avLst/>
          </a:prstGeom>
          <a:blipFill dpi="0"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F41C77E-F6BA-B26B-5553-39ADD40873F7}"/>
              </a:ext>
            </a:extLst>
          </p:cNvPr>
          <p:cNvSpPr/>
          <p:nvPr/>
        </p:nvSpPr>
        <p:spPr>
          <a:xfrm>
            <a:off x="2396843" y="4562606"/>
            <a:ext cx="8744463" cy="1222590"/>
          </a:xfrm>
          <a:prstGeom prst="rect">
            <a:avLst/>
          </a:prstGeom>
          <a:solidFill>
            <a:srgbClr val="62A39F"/>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Access and Socioeconomic Impact</a:t>
            </a:r>
            <a:endParaRPr lang="en-US" dirty="0"/>
          </a:p>
        </p:txBody>
      </p:sp>
      <p:sp>
        <p:nvSpPr>
          <p:cNvPr id="22" name="TextBox 21">
            <a:extLst>
              <a:ext uri="{FF2B5EF4-FFF2-40B4-BE49-F238E27FC236}">
                <a16:creationId xmlns:a16="http://schemas.microsoft.com/office/drawing/2014/main" id="{383CD726-B910-88A3-F2F8-910FBDEEBCDA}"/>
              </a:ext>
            </a:extLst>
          </p:cNvPr>
          <p:cNvSpPr txBox="1"/>
          <p:nvPr/>
        </p:nvSpPr>
        <p:spPr>
          <a:xfrm>
            <a:off x="2477891" y="4914745"/>
            <a:ext cx="8582365" cy="923330"/>
          </a:xfrm>
          <a:prstGeom prst="rect">
            <a:avLst/>
          </a:prstGeom>
          <a:noFill/>
        </p:spPr>
        <p:txBody>
          <a:bodyPr wrap="square">
            <a:spAutoFit/>
          </a:bodyPr>
          <a:lstStyle/>
          <a:p>
            <a:r>
              <a:rPr lang="en-US" sz="1800" dirty="0">
                <a:effectLst/>
                <a:latin typeface="Calibri" panose="020F0502020204030204" pitchFamily="34" charset="0"/>
                <a:ea typeface="Times New Roman" panose="02020603050405020304" pitchFamily="18" charset="0"/>
                <a:cs typeface="Times New Roman" panose="02020603050405020304" pitchFamily="18" charset="0"/>
              </a:rPr>
              <a:t>Ethical considerations also extend to issues of access. Some people may not have access to alternatives and may rely on artificial sweeteners, raising questions about the social and economic impact of their use.</a:t>
            </a:r>
            <a:endParaRPr lang="en-US" sz="1400" dirty="0"/>
          </a:p>
        </p:txBody>
      </p:sp>
      <p:sp>
        <p:nvSpPr>
          <p:cNvPr id="24" name="Oval 23" descr="User network with solid fill">
            <a:extLst>
              <a:ext uri="{FF2B5EF4-FFF2-40B4-BE49-F238E27FC236}">
                <a16:creationId xmlns:a16="http://schemas.microsoft.com/office/drawing/2014/main" id="{44905DE6-CDAA-E1B8-AD1A-4AB5AE18308C}"/>
              </a:ext>
            </a:extLst>
          </p:cNvPr>
          <p:cNvSpPr/>
          <p:nvPr/>
        </p:nvSpPr>
        <p:spPr>
          <a:xfrm>
            <a:off x="1325213" y="4756566"/>
            <a:ext cx="733374" cy="670615"/>
          </a:xfrm>
          <a:prstGeom prst="ellipse">
            <a:avLst/>
          </a:prstGeom>
          <a:blipFill dpi="0" rotWithShape="1">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a:blip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6445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26D7E-EC6D-4B21-BCCC-32A29B9B2B33}"/>
              </a:ext>
            </a:extLst>
          </p:cNvPr>
          <p:cNvSpPr>
            <a:spLocks noGrp="1"/>
          </p:cNvSpPr>
          <p:nvPr>
            <p:ph type="title"/>
          </p:nvPr>
        </p:nvSpPr>
        <p:spPr>
          <a:xfrm>
            <a:off x="1097280" y="122702"/>
            <a:ext cx="10058400" cy="446642"/>
          </a:xfrm>
        </p:spPr>
        <p:txBody>
          <a:bodyPr>
            <a:normAutofit fontScale="90000"/>
          </a:bodyPr>
          <a:lstStyle/>
          <a:p>
            <a:r>
              <a:rPr lang="en-US" sz="2400" dirty="0"/>
              <a:t>Findings #1 Consumption of Artificially Sweetened beverages &amp; Prevalence of Obesity</a:t>
            </a:r>
          </a:p>
        </p:txBody>
      </p:sp>
      <p:sp>
        <p:nvSpPr>
          <p:cNvPr id="8" name="Footer Placeholder 7">
            <a:extLst>
              <a:ext uri="{FF2B5EF4-FFF2-40B4-BE49-F238E27FC236}">
                <a16:creationId xmlns:a16="http://schemas.microsoft.com/office/drawing/2014/main" id="{29B69BDD-56F6-401C-BD03-14C6858109E3}"/>
              </a:ext>
            </a:extLst>
          </p:cNvPr>
          <p:cNvSpPr>
            <a:spLocks noGrp="1"/>
          </p:cNvSpPr>
          <p:nvPr>
            <p:ph type="ftr" sz="quarter" idx="11"/>
          </p:nvPr>
        </p:nvSpPr>
        <p:spPr>
          <a:xfrm>
            <a:off x="1097279" y="6446838"/>
            <a:ext cx="6818262" cy="365125"/>
          </a:xfrm>
        </p:spPr>
        <p:txBody>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7" name="Date Placeholder 6">
            <a:extLst>
              <a:ext uri="{FF2B5EF4-FFF2-40B4-BE49-F238E27FC236}">
                <a16:creationId xmlns:a16="http://schemas.microsoft.com/office/drawing/2014/main" id="{A9519990-A996-48EC-8D68-FC0C32AF6178}"/>
              </a:ext>
            </a:extLst>
          </p:cNvPr>
          <p:cNvSpPr>
            <a:spLocks noGrp="1"/>
          </p:cNvSpPr>
          <p:nvPr>
            <p:ph type="dt" sz="half" idx="10"/>
          </p:nvPr>
        </p:nvSpPr>
        <p:spPr>
          <a:xfrm>
            <a:off x="8218426" y="6446838"/>
            <a:ext cx="2584850" cy="365125"/>
          </a:xfrm>
        </p:spPr>
        <p:txBody>
          <a:bodyPr/>
          <a:lstStyle/>
          <a:p>
            <a:r>
              <a:rPr lang="en-US" dirty="0"/>
              <a:t>2023</a:t>
            </a:r>
          </a:p>
        </p:txBody>
      </p:sp>
      <p:sp>
        <p:nvSpPr>
          <p:cNvPr id="9" name="Slide Number Placeholder 8">
            <a:extLst>
              <a:ext uri="{FF2B5EF4-FFF2-40B4-BE49-F238E27FC236}">
                <a16:creationId xmlns:a16="http://schemas.microsoft.com/office/drawing/2014/main" id="{19006701-2C20-483A-974E-2CA25DD23066}"/>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6</a:t>
            </a:fld>
            <a:endParaRPr lang="en-US" dirty="0"/>
          </a:p>
        </p:txBody>
      </p:sp>
      <p:pic>
        <p:nvPicPr>
          <p:cNvPr id="5" name="Picture 4" descr="A graph with numbers and graphs&#10;&#10;Description automatically generated with medium confidence">
            <a:extLst>
              <a:ext uri="{FF2B5EF4-FFF2-40B4-BE49-F238E27FC236}">
                <a16:creationId xmlns:a16="http://schemas.microsoft.com/office/drawing/2014/main" id="{1A7F94FA-C10E-C44B-CCF7-F6CC554ACA40}"/>
              </a:ext>
            </a:extLst>
          </p:cNvPr>
          <p:cNvPicPr>
            <a:picLocks noChangeAspect="1"/>
          </p:cNvPicPr>
          <p:nvPr/>
        </p:nvPicPr>
        <p:blipFill>
          <a:blip r:embed="rId2"/>
          <a:stretch>
            <a:fillRect/>
          </a:stretch>
        </p:blipFill>
        <p:spPr>
          <a:xfrm>
            <a:off x="1188720" y="2080519"/>
            <a:ext cx="7774710" cy="3339465"/>
          </a:xfrm>
          <a:prstGeom prst="rect">
            <a:avLst/>
          </a:prstGeom>
        </p:spPr>
      </p:pic>
      <p:cxnSp>
        <p:nvCxnSpPr>
          <p:cNvPr id="11" name="Straight Connector 10">
            <a:extLst>
              <a:ext uri="{FF2B5EF4-FFF2-40B4-BE49-F238E27FC236}">
                <a16:creationId xmlns:a16="http://schemas.microsoft.com/office/drawing/2014/main" id="{A7F21AC9-2296-492E-126B-0004EA3E25BA}"/>
              </a:ext>
            </a:extLst>
          </p:cNvPr>
          <p:cNvCxnSpPr>
            <a:cxnSpLocks/>
          </p:cNvCxnSpPr>
          <p:nvPr/>
        </p:nvCxnSpPr>
        <p:spPr>
          <a:xfrm>
            <a:off x="1188720" y="681487"/>
            <a:ext cx="9966960"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620257B-3219-2ECA-2656-13757030687B}"/>
              </a:ext>
            </a:extLst>
          </p:cNvPr>
          <p:cNvSpPr txBox="1"/>
          <p:nvPr/>
        </p:nvSpPr>
        <p:spPr>
          <a:xfrm>
            <a:off x="2294626" y="5702060"/>
            <a:ext cx="5374257" cy="646331"/>
          </a:xfrm>
          <a:prstGeom prst="rect">
            <a:avLst/>
          </a:prstGeom>
          <a:noFill/>
        </p:spPr>
        <p:txBody>
          <a:bodyPr wrap="square" rtlCol="0">
            <a:spAutoFit/>
          </a:bodyPr>
          <a:lstStyle/>
          <a:p>
            <a:r>
              <a:rPr lang="en-US" dirty="0"/>
              <a:t>ASB - Artificially Sweetened Sugar</a:t>
            </a:r>
          </a:p>
          <a:p>
            <a:r>
              <a:rPr lang="en-US" dirty="0"/>
              <a:t>SSB -  Sugar-Sweetened Sugar</a:t>
            </a:r>
          </a:p>
        </p:txBody>
      </p:sp>
      <p:sp>
        <p:nvSpPr>
          <p:cNvPr id="15" name="TextBox 14">
            <a:extLst>
              <a:ext uri="{FF2B5EF4-FFF2-40B4-BE49-F238E27FC236}">
                <a16:creationId xmlns:a16="http://schemas.microsoft.com/office/drawing/2014/main" id="{D7399650-2D05-FBD8-377F-0163A87677EF}"/>
              </a:ext>
            </a:extLst>
          </p:cNvPr>
          <p:cNvSpPr txBox="1"/>
          <p:nvPr/>
        </p:nvSpPr>
        <p:spPr>
          <a:xfrm>
            <a:off x="8271206" y="2285740"/>
            <a:ext cx="2960386" cy="2862322"/>
          </a:xfrm>
          <a:prstGeom prst="rect">
            <a:avLst/>
          </a:prstGeom>
          <a:solidFill>
            <a:schemeClr val="accent1">
              <a:lumMod val="20000"/>
              <a:lumOff val="80000"/>
            </a:schemeClr>
          </a:solidFill>
        </p:spPr>
        <p:txBody>
          <a:bodyPr wrap="square">
            <a:spAutoFit/>
          </a:bodyPr>
          <a:lstStyle/>
          <a:p>
            <a:r>
              <a:rPr lang="en-US" sz="1800" dirty="0">
                <a:effectLst/>
                <a:latin typeface="Calibri" panose="020F0502020204030204" pitchFamily="34" charset="0"/>
                <a:ea typeface="Times New Roman" panose="02020603050405020304" pitchFamily="18" charset="0"/>
                <a:cs typeface="Calibri" panose="020F0502020204030204" pitchFamily="34" charset="0"/>
              </a:rPr>
              <a:t>"The line graph shows a deviation in per capita consumption of artificially sweetened beverages (ASB; red squares), sugar-sweetened beverages (SSB; black triangles) and prevalence of obesity (blue circles) in the USA since 1962" (Swithers et al. (2013)).</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BA9694F2-BAC4-C9DC-F9E4-41599671A5B2}"/>
              </a:ext>
            </a:extLst>
          </p:cNvPr>
          <p:cNvSpPr txBox="1"/>
          <p:nvPr/>
        </p:nvSpPr>
        <p:spPr>
          <a:xfrm>
            <a:off x="1061950" y="843346"/>
            <a:ext cx="10068099" cy="923330"/>
          </a:xfrm>
          <a:prstGeom prst="rect">
            <a:avLst/>
          </a:prstGeom>
          <a:noFill/>
        </p:spPr>
        <p:txBody>
          <a:bodyPr wrap="square">
            <a:spAutoFit/>
          </a:bodyPr>
          <a:lstStyle/>
          <a:p>
            <a:r>
              <a:rPr lang="en-US" sz="1800" dirty="0">
                <a:effectLst/>
                <a:latin typeface="Calibri" panose="020F0502020204030204" pitchFamily="34" charset="0"/>
                <a:ea typeface="Times New Roman" panose="02020603050405020304" pitchFamily="18" charset="0"/>
              </a:rPr>
              <a:t>The evidence is not entirely consistent, with other studies suggesting that artificial sweeteners can be practical tools for reducing calorie intake and managing weight, particularly for individuals with diabetes or those seeking to control blood sugar levels. </a:t>
            </a:r>
            <a:endParaRPr lang="en-US" dirty="0"/>
          </a:p>
        </p:txBody>
      </p:sp>
    </p:spTree>
    <p:extLst>
      <p:ext uri="{BB962C8B-B14F-4D97-AF65-F5344CB8AC3E}">
        <p14:creationId xmlns:p14="http://schemas.microsoft.com/office/powerpoint/2010/main" val="2193031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26D7E-EC6D-4B21-BCCC-32A29B9B2B33}"/>
              </a:ext>
            </a:extLst>
          </p:cNvPr>
          <p:cNvSpPr>
            <a:spLocks noGrp="1"/>
          </p:cNvSpPr>
          <p:nvPr>
            <p:ph type="title"/>
          </p:nvPr>
        </p:nvSpPr>
        <p:spPr>
          <a:xfrm>
            <a:off x="1097280" y="122702"/>
            <a:ext cx="10058400" cy="446642"/>
          </a:xfrm>
        </p:spPr>
        <p:txBody>
          <a:bodyPr>
            <a:normAutofit/>
          </a:bodyPr>
          <a:lstStyle/>
          <a:p>
            <a:r>
              <a:rPr lang="en-US" sz="2400" dirty="0"/>
              <a:t>Findings #2 Effect on Appetite and Cravings</a:t>
            </a:r>
          </a:p>
        </p:txBody>
      </p:sp>
      <p:sp>
        <p:nvSpPr>
          <p:cNvPr id="8" name="Footer Placeholder 7">
            <a:extLst>
              <a:ext uri="{FF2B5EF4-FFF2-40B4-BE49-F238E27FC236}">
                <a16:creationId xmlns:a16="http://schemas.microsoft.com/office/drawing/2014/main" id="{29B69BDD-56F6-401C-BD03-14C6858109E3}"/>
              </a:ext>
            </a:extLst>
          </p:cNvPr>
          <p:cNvSpPr>
            <a:spLocks noGrp="1"/>
          </p:cNvSpPr>
          <p:nvPr>
            <p:ph type="ftr" sz="quarter" idx="11"/>
          </p:nvPr>
        </p:nvSpPr>
        <p:spPr>
          <a:xfrm>
            <a:off x="1097279" y="6446838"/>
            <a:ext cx="6818262" cy="365125"/>
          </a:xfrm>
        </p:spPr>
        <p:txBody>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7" name="Date Placeholder 6">
            <a:extLst>
              <a:ext uri="{FF2B5EF4-FFF2-40B4-BE49-F238E27FC236}">
                <a16:creationId xmlns:a16="http://schemas.microsoft.com/office/drawing/2014/main" id="{A9519990-A996-48EC-8D68-FC0C32AF6178}"/>
              </a:ext>
            </a:extLst>
          </p:cNvPr>
          <p:cNvSpPr>
            <a:spLocks noGrp="1"/>
          </p:cNvSpPr>
          <p:nvPr>
            <p:ph type="dt" sz="half" idx="10"/>
          </p:nvPr>
        </p:nvSpPr>
        <p:spPr>
          <a:xfrm>
            <a:off x="8218426" y="6446838"/>
            <a:ext cx="2584850" cy="365125"/>
          </a:xfrm>
        </p:spPr>
        <p:txBody>
          <a:bodyPr/>
          <a:lstStyle/>
          <a:p>
            <a:r>
              <a:rPr lang="en-US" dirty="0"/>
              <a:t>2023</a:t>
            </a:r>
          </a:p>
        </p:txBody>
      </p:sp>
      <p:sp>
        <p:nvSpPr>
          <p:cNvPr id="9" name="Slide Number Placeholder 8">
            <a:extLst>
              <a:ext uri="{FF2B5EF4-FFF2-40B4-BE49-F238E27FC236}">
                <a16:creationId xmlns:a16="http://schemas.microsoft.com/office/drawing/2014/main" id="{19006701-2C20-483A-974E-2CA25DD23066}"/>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7</a:t>
            </a:fld>
            <a:endParaRPr lang="en-US" dirty="0"/>
          </a:p>
        </p:txBody>
      </p:sp>
      <p:cxnSp>
        <p:nvCxnSpPr>
          <p:cNvPr id="11" name="Straight Connector 10">
            <a:extLst>
              <a:ext uri="{FF2B5EF4-FFF2-40B4-BE49-F238E27FC236}">
                <a16:creationId xmlns:a16="http://schemas.microsoft.com/office/drawing/2014/main" id="{A7F21AC9-2296-492E-126B-0004EA3E25BA}"/>
              </a:ext>
            </a:extLst>
          </p:cNvPr>
          <p:cNvCxnSpPr>
            <a:cxnSpLocks/>
          </p:cNvCxnSpPr>
          <p:nvPr/>
        </p:nvCxnSpPr>
        <p:spPr>
          <a:xfrm>
            <a:off x="1188720" y="681487"/>
            <a:ext cx="9966960"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7399650-2D05-FBD8-377F-0163A87677EF}"/>
              </a:ext>
            </a:extLst>
          </p:cNvPr>
          <p:cNvSpPr txBox="1"/>
          <p:nvPr/>
        </p:nvSpPr>
        <p:spPr>
          <a:xfrm>
            <a:off x="7621208" y="2285740"/>
            <a:ext cx="4152384" cy="3048207"/>
          </a:xfrm>
          <a:prstGeom prst="rect">
            <a:avLst/>
          </a:prstGeom>
          <a:solidFill>
            <a:schemeClr val="accent1">
              <a:lumMod val="20000"/>
              <a:lumOff val="80000"/>
            </a:schemeClr>
          </a:solidFill>
        </p:spPr>
        <p:txBody>
          <a:bodyPr wrap="square">
            <a:spAutoFit/>
          </a:bodyPr>
          <a:lstStyle/>
          <a:p>
            <a:pPr marL="0" marR="0">
              <a:lnSpc>
                <a:spcPct val="200000"/>
              </a:lnSpc>
              <a:spcBef>
                <a:spcPts val="0"/>
              </a:spcBef>
              <a:spcAft>
                <a:spcPts val="800"/>
              </a:spcAft>
            </a:pPr>
            <a:r>
              <a:rPr lang="en-US" sz="1400" dirty="0">
                <a:effectLst/>
                <a:latin typeface="Calibri" panose="020F0502020204030204" pitchFamily="34" charset="0"/>
                <a:ea typeface="Times New Roman" panose="02020603050405020304" pitchFamily="18" charset="0"/>
                <a:cs typeface="Calibri" panose="020F0502020204030204" pitchFamily="34" charset="0"/>
              </a:rPr>
              <a:t>Studies show participants consumed significantly less food over the entire day (including preloads) in the stevia and aspartame conditions as compared to the sucrose condition (mean difference between sucrose and stevia condition = 300 kcal, p &lt; .001; aspartame condition = 334 kcal, p &lt; .001) (Appetite. 2010 Aug; 55(1): 37–43.)</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BA9694F2-BAC4-C9DC-F9E4-41599671A5B2}"/>
              </a:ext>
            </a:extLst>
          </p:cNvPr>
          <p:cNvSpPr txBox="1"/>
          <p:nvPr/>
        </p:nvSpPr>
        <p:spPr>
          <a:xfrm>
            <a:off x="1061950" y="1021270"/>
            <a:ext cx="10068099" cy="646331"/>
          </a:xfrm>
          <a:prstGeom prst="rect">
            <a:avLst/>
          </a:prstGeom>
          <a:noFill/>
        </p:spPr>
        <p:txBody>
          <a:bodyPr wrap="square">
            <a:spAutoFit/>
          </a:bodyPr>
          <a:lstStyle/>
          <a:p>
            <a:r>
              <a:rPr lang="en-US" sz="1800" dirty="0">
                <a:effectLst/>
                <a:latin typeface="Calibri" panose="020F0502020204030204" pitchFamily="34" charset="0"/>
                <a:ea typeface="Times New Roman" panose="02020603050405020304" pitchFamily="18" charset="0"/>
              </a:rPr>
              <a:t>Research findings in this area differ, and individual responses to artificial sweeteners can vary widely. While some individuals may experience heightened cravings, others may not be affected</a:t>
            </a:r>
            <a:endParaRPr lang="en-US" dirty="0"/>
          </a:p>
        </p:txBody>
      </p:sp>
      <p:pic>
        <p:nvPicPr>
          <p:cNvPr id="3" name="Picture 2" descr="A graph of different types of sucrose and sucrose&#10;&#10;Description automatically generated">
            <a:extLst>
              <a:ext uri="{FF2B5EF4-FFF2-40B4-BE49-F238E27FC236}">
                <a16:creationId xmlns:a16="http://schemas.microsoft.com/office/drawing/2014/main" id="{BA325829-D800-874A-7611-CD1E96F9BCED}"/>
              </a:ext>
            </a:extLst>
          </p:cNvPr>
          <p:cNvPicPr>
            <a:picLocks noChangeAspect="1"/>
          </p:cNvPicPr>
          <p:nvPr/>
        </p:nvPicPr>
        <p:blipFill>
          <a:blip r:embed="rId2"/>
          <a:stretch>
            <a:fillRect/>
          </a:stretch>
        </p:blipFill>
        <p:spPr>
          <a:xfrm>
            <a:off x="1581917" y="1909511"/>
            <a:ext cx="5848985" cy="3743325"/>
          </a:xfrm>
          <a:prstGeom prst="rect">
            <a:avLst/>
          </a:prstGeom>
        </p:spPr>
      </p:pic>
    </p:spTree>
    <p:extLst>
      <p:ext uri="{BB962C8B-B14F-4D97-AF65-F5344CB8AC3E}">
        <p14:creationId xmlns:p14="http://schemas.microsoft.com/office/powerpoint/2010/main" val="3213977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F1C9E-7767-E192-A600-776C44AB0D05}"/>
              </a:ext>
            </a:extLst>
          </p:cNvPr>
          <p:cNvSpPr>
            <a:spLocks noGrp="1"/>
          </p:cNvSpPr>
          <p:nvPr>
            <p:ph type="title"/>
          </p:nvPr>
        </p:nvSpPr>
        <p:spPr/>
        <p:txBody>
          <a:bodyPr/>
          <a:lstStyle/>
          <a:p>
            <a:r>
              <a:rPr lang="en-US" dirty="0"/>
              <a:t>Next Steps</a:t>
            </a:r>
            <a:br>
              <a:rPr lang="en-US" dirty="0"/>
            </a:br>
            <a:r>
              <a:rPr lang="en-US" sz="1800" dirty="0">
                <a:effectLst/>
                <a:latin typeface="Calibri" panose="020F0502020204030204" pitchFamily="34" charset="0"/>
                <a:ea typeface="Times New Roman" panose="02020603050405020304" pitchFamily="18" charset="0"/>
              </a:rPr>
              <a:t>Research on artificial sweeteners is ongoing, and findings continue to evolve. </a:t>
            </a:r>
            <a:endParaRPr lang="en-US" dirty="0"/>
          </a:p>
        </p:txBody>
      </p:sp>
      <p:sp>
        <p:nvSpPr>
          <p:cNvPr id="4" name="Footer Placeholder 3">
            <a:extLst>
              <a:ext uri="{FF2B5EF4-FFF2-40B4-BE49-F238E27FC236}">
                <a16:creationId xmlns:a16="http://schemas.microsoft.com/office/drawing/2014/main" id="{B0BCC44A-A6FA-24AF-FB7A-B6C56EA1D6BB}"/>
              </a:ext>
            </a:extLst>
          </p:cNvPr>
          <p:cNvSpPr>
            <a:spLocks noGrp="1"/>
          </p:cNvSpPr>
          <p:nvPr>
            <p:ph type="ftr" sz="quarter" idx="11"/>
          </p:nvPr>
        </p:nvSpPr>
        <p:spPr/>
        <p:txBody>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5" name="Date Placeholder 4">
            <a:extLst>
              <a:ext uri="{FF2B5EF4-FFF2-40B4-BE49-F238E27FC236}">
                <a16:creationId xmlns:a16="http://schemas.microsoft.com/office/drawing/2014/main" id="{0D460463-9FB4-31B4-0B78-2C89CC1E7A9B}"/>
              </a:ext>
            </a:extLst>
          </p:cNvPr>
          <p:cNvSpPr>
            <a:spLocks noGrp="1"/>
          </p:cNvSpPr>
          <p:nvPr>
            <p:ph type="dt" sz="half" idx="10"/>
          </p:nvPr>
        </p:nvSpPr>
        <p:spPr/>
        <p:txBody>
          <a:bodyPr/>
          <a:lstStyle/>
          <a:p>
            <a:r>
              <a:rPr lang="en-US" dirty="0"/>
              <a:t>2023</a:t>
            </a:r>
          </a:p>
        </p:txBody>
      </p:sp>
      <p:sp>
        <p:nvSpPr>
          <p:cNvPr id="6" name="Slide Number Placeholder 5">
            <a:extLst>
              <a:ext uri="{FF2B5EF4-FFF2-40B4-BE49-F238E27FC236}">
                <a16:creationId xmlns:a16="http://schemas.microsoft.com/office/drawing/2014/main" id="{E4CA82CB-E0F0-CE45-58B2-0678AEC84497}"/>
              </a:ext>
            </a:extLst>
          </p:cNvPr>
          <p:cNvSpPr>
            <a:spLocks noGrp="1"/>
          </p:cNvSpPr>
          <p:nvPr>
            <p:ph type="sldNum" sz="quarter" idx="12"/>
          </p:nvPr>
        </p:nvSpPr>
        <p:spPr/>
        <p:txBody>
          <a:bodyPr/>
          <a:lstStyle/>
          <a:p>
            <a:fld id="{3A98EE3D-8CD1-4C3F-BD1C-C98C9596463C}" type="slidenum">
              <a:rPr lang="en-US" smtClean="0"/>
              <a:t>8</a:t>
            </a:fld>
            <a:endParaRPr lang="en-US" dirty="0"/>
          </a:p>
        </p:txBody>
      </p:sp>
      <p:sp>
        <p:nvSpPr>
          <p:cNvPr id="12" name="TextBox 11">
            <a:extLst>
              <a:ext uri="{FF2B5EF4-FFF2-40B4-BE49-F238E27FC236}">
                <a16:creationId xmlns:a16="http://schemas.microsoft.com/office/drawing/2014/main" id="{54E57B70-56FC-B1C5-AAB7-1363E83466F9}"/>
              </a:ext>
            </a:extLst>
          </p:cNvPr>
          <p:cNvSpPr txBox="1"/>
          <p:nvPr/>
        </p:nvSpPr>
        <p:spPr>
          <a:xfrm>
            <a:off x="8523466" y="150357"/>
            <a:ext cx="2872596" cy="515782"/>
          </a:xfrm>
          <a:prstGeom prst="rect">
            <a:avLst/>
          </a:prstGeom>
          <a:noFill/>
        </p:spPr>
        <p:txBody>
          <a:bodyPr wrap="square">
            <a:spAutoFit/>
          </a:bodyPr>
          <a:lstStyle/>
          <a:p>
            <a:pPr marR="0" lvl="0">
              <a:lnSpc>
                <a:spcPct val="200000"/>
              </a:lnSpc>
              <a:spcBef>
                <a:spcPts val="0"/>
              </a:spcBef>
              <a:spcAft>
                <a:spcPts val="800"/>
              </a:spcAft>
              <a:tabLst>
                <a:tab pos="457200" algn="l"/>
              </a:tabLst>
            </a:pPr>
            <a:r>
              <a:rPr lang="en-US" sz="1600" dirty="0">
                <a:effectLst/>
                <a:latin typeface="Calibri" panose="020F0502020204030204" pitchFamily="34" charset="0"/>
                <a:ea typeface="Times New Roman" panose="02020603050405020304" pitchFamily="18" charset="0"/>
                <a:cs typeface="Times New Roman" panose="02020603050405020304" pitchFamily="18" charset="0"/>
              </a:rPr>
              <a:t>: </a:t>
            </a:r>
          </a:p>
        </p:txBody>
      </p:sp>
      <p:sp>
        <p:nvSpPr>
          <p:cNvPr id="16" name="Rectangle 15">
            <a:extLst>
              <a:ext uri="{FF2B5EF4-FFF2-40B4-BE49-F238E27FC236}">
                <a16:creationId xmlns:a16="http://schemas.microsoft.com/office/drawing/2014/main" id="{968B2ECA-D7B2-6A16-FD0C-363D5B6B26C0}"/>
              </a:ext>
            </a:extLst>
          </p:cNvPr>
          <p:cNvSpPr/>
          <p:nvPr/>
        </p:nvSpPr>
        <p:spPr>
          <a:xfrm>
            <a:off x="640079" y="2501140"/>
            <a:ext cx="3647250" cy="3470438"/>
          </a:xfrm>
          <a:prstGeom prst="rect">
            <a:avLst/>
          </a:prstGeom>
          <a:solidFill>
            <a:schemeClr val="tx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30A7706A-C43C-F397-B877-CCAAFCB708F3}"/>
              </a:ext>
            </a:extLst>
          </p:cNvPr>
          <p:cNvSpPr txBox="1"/>
          <p:nvPr/>
        </p:nvSpPr>
        <p:spPr>
          <a:xfrm>
            <a:off x="640078" y="2501141"/>
            <a:ext cx="3586865" cy="3470437"/>
          </a:xfrm>
          <a:prstGeom prst="rect">
            <a:avLst/>
          </a:prstGeom>
          <a:noFill/>
        </p:spPr>
        <p:txBody>
          <a:bodyPr wrap="square">
            <a:spAutoFit/>
          </a:bodyPr>
          <a:lstStyle/>
          <a:p>
            <a:pPr marR="0" lvl="0">
              <a:lnSpc>
                <a:spcPct val="200000"/>
              </a:lnSpc>
              <a:spcBef>
                <a:spcPts val="0"/>
              </a:spcBef>
              <a:spcAft>
                <a:spcPts val="800"/>
              </a:spcAft>
              <a:tabLst>
                <a:tab pos="457200" algn="l"/>
              </a:tabLst>
            </a:pP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The safety assumptions around artificial sweeteners are concerns raised by the rigorous regulatory assessments of agencies like the FDA and EFSA. These agencies conduct extensive research and risk assessments to establish acceptable daily intake levels for these sweeteners.</a:t>
            </a:r>
          </a:p>
        </p:txBody>
      </p:sp>
      <p:sp>
        <p:nvSpPr>
          <p:cNvPr id="17" name="Rectangle 16">
            <a:extLst>
              <a:ext uri="{FF2B5EF4-FFF2-40B4-BE49-F238E27FC236}">
                <a16:creationId xmlns:a16="http://schemas.microsoft.com/office/drawing/2014/main" id="{84B2557E-5BCC-E06B-963F-0D454E9C98B1}"/>
              </a:ext>
            </a:extLst>
          </p:cNvPr>
          <p:cNvSpPr/>
          <p:nvPr/>
        </p:nvSpPr>
        <p:spPr>
          <a:xfrm>
            <a:off x="640078" y="2025880"/>
            <a:ext cx="3647250" cy="35501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b"/>
          <a:lstStyle/>
          <a:p>
            <a:pPr marR="0" lvl="0" algn="ctr">
              <a:lnSpc>
                <a:spcPct val="200000"/>
              </a:lnSpc>
              <a:spcBef>
                <a:spcPts val="0"/>
              </a:spcBef>
              <a:spcAft>
                <a:spcPts val="800"/>
              </a:spcAft>
              <a:tabLst>
                <a:tab pos="457200" algn="l"/>
              </a:tabLst>
            </a:pPr>
            <a:r>
              <a:rPr lang="en-US" sz="18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Regulatory Oversight</a:t>
            </a:r>
          </a:p>
        </p:txBody>
      </p:sp>
      <p:sp>
        <p:nvSpPr>
          <p:cNvPr id="18" name="Rectangle 17">
            <a:extLst>
              <a:ext uri="{FF2B5EF4-FFF2-40B4-BE49-F238E27FC236}">
                <a16:creationId xmlns:a16="http://schemas.microsoft.com/office/drawing/2014/main" id="{4CBCF1E9-4B23-2E55-C86E-8B819EE42611}"/>
              </a:ext>
            </a:extLst>
          </p:cNvPr>
          <p:cNvSpPr/>
          <p:nvPr/>
        </p:nvSpPr>
        <p:spPr>
          <a:xfrm>
            <a:off x="4467325" y="2498267"/>
            <a:ext cx="3647250" cy="3470438"/>
          </a:xfrm>
          <a:prstGeom prst="rect">
            <a:avLst/>
          </a:prstGeom>
          <a:solidFill>
            <a:schemeClr val="tx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117C1A8E-CE1B-88E1-273C-869D9CE34A01}"/>
              </a:ext>
            </a:extLst>
          </p:cNvPr>
          <p:cNvSpPr txBox="1"/>
          <p:nvPr/>
        </p:nvSpPr>
        <p:spPr>
          <a:xfrm>
            <a:off x="4467324" y="2498268"/>
            <a:ext cx="3586865" cy="2485552"/>
          </a:xfrm>
          <a:prstGeom prst="rect">
            <a:avLst/>
          </a:prstGeom>
          <a:noFill/>
        </p:spPr>
        <p:txBody>
          <a:bodyPr wrap="square">
            <a:spAutoFit/>
          </a:bodyPr>
          <a:lstStyle/>
          <a:p>
            <a:pPr marR="0" lvl="0">
              <a:lnSpc>
                <a:spcPct val="200000"/>
              </a:lnSpc>
              <a:spcBef>
                <a:spcPts val="0"/>
              </a:spcBef>
              <a:spcAft>
                <a:spcPts val="800"/>
              </a:spcAft>
              <a:tabLst>
                <a:tab pos="457200" algn="l"/>
              </a:tabLst>
            </a:pPr>
            <a:r>
              <a:rPr lang="en-US" sz="1600" dirty="0">
                <a:solidFill>
                  <a:schemeClr val="bg1"/>
                </a:solidFill>
                <a:latin typeface="Calibri" panose="020F0502020204030204" pitchFamily="34" charset="0"/>
                <a:ea typeface="Times New Roman" panose="02020603050405020304" pitchFamily="18" charset="0"/>
                <a:cs typeface="Times New Roman" panose="02020603050405020304" pitchFamily="18" charset="0"/>
              </a:rPr>
              <a:t>I</a:t>
            </a: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ndividuals to stay below the established acceptable daily intake (ADI) levels, the consumption of artificial sweeteners is considered safe. The ADI includes a significant safety margin.</a:t>
            </a:r>
          </a:p>
        </p:txBody>
      </p:sp>
      <p:sp>
        <p:nvSpPr>
          <p:cNvPr id="20" name="Rectangle 19">
            <a:extLst>
              <a:ext uri="{FF2B5EF4-FFF2-40B4-BE49-F238E27FC236}">
                <a16:creationId xmlns:a16="http://schemas.microsoft.com/office/drawing/2014/main" id="{485E51AC-5DD5-8A3E-17CB-C38B04984AFC}"/>
              </a:ext>
            </a:extLst>
          </p:cNvPr>
          <p:cNvSpPr/>
          <p:nvPr/>
        </p:nvSpPr>
        <p:spPr>
          <a:xfrm>
            <a:off x="4467324" y="2023007"/>
            <a:ext cx="3647250" cy="35501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b"/>
          <a:lstStyle/>
          <a:p>
            <a:pPr marR="0" lvl="0" algn="ctr">
              <a:lnSpc>
                <a:spcPct val="200000"/>
              </a:lnSpc>
              <a:spcBef>
                <a:spcPts val="0"/>
              </a:spcBef>
              <a:spcAft>
                <a:spcPts val="800"/>
              </a:spcAft>
              <a:tabLst>
                <a:tab pos="457200" algn="l"/>
              </a:tabLst>
            </a:pPr>
            <a:r>
              <a:rPr lang="en-US" sz="18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ADI as a Safety Threshold</a:t>
            </a:r>
          </a:p>
        </p:txBody>
      </p:sp>
      <p:sp>
        <p:nvSpPr>
          <p:cNvPr id="26" name="Rectangle 25">
            <a:extLst>
              <a:ext uri="{FF2B5EF4-FFF2-40B4-BE49-F238E27FC236}">
                <a16:creationId xmlns:a16="http://schemas.microsoft.com/office/drawing/2014/main" id="{29961D79-5C68-7507-73E3-8DBCF2F0ADDA}"/>
              </a:ext>
            </a:extLst>
          </p:cNvPr>
          <p:cNvSpPr/>
          <p:nvPr/>
        </p:nvSpPr>
        <p:spPr>
          <a:xfrm>
            <a:off x="8294570" y="2498267"/>
            <a:ext cx="3647250" cy="3470438"/>
          </a:xfrm>
          <a:prstGeom prst="rect">
            <a:avLst/>
          </a:prstGeom>
          <a:solidFill>
            <a:schemeClr val="tx1">
              <a:lumMod val="95000"/>
              <a:lumOff val="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B98E0592-52E4-382F-00B3-7EE3B79637F7}"/>
              </a:ext>
            </a:extLst>
          </p:cNvPr>
          <p:cNvSpPr txBox="1"/>
          <p:nvPr/>
        </p:nvSpPr>
        <p:spPr>
          <a:xfrm>
            <a:off x="8294569" y="2498268"/>
            <a:ext cx="3586865" cy="2977995"/>
          </a:xfrm>
          <a:prstGeom prst="rect">
            <a:avLst/>
          </a:prstGeom>
          <a:noFill/>
        </p:spPr>
        <p:txBody>
          <a:bodyPr wrap="square">
            <a:spAutoFit/>
          </a:bodyPr>
          <a:lstStyle/>
          <a:p>
            <a:pPr marR="0" lvl="0">
              <a:lnSpc>
                <a:spcPct val="200000"/>
              </a:lnSpc>
              <a:spcBef>
                <a:spcPts val="0"/>
              </a:spcBef>
              <a:spcAft>
                <a:spcPts val="800"/>
              </a:spcAft>
              <a:tabLst>
                <a:tab pos="457200" algn="l"/>
              </a:tabLst>
            </a:pPr>
            <a:r>
              <a:rPr lang="en-US" sz="16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Assumptions often imply that most individuals can consume artificial sweeteners without adverse effects, but there is recognition that some people may be more sensitive or experience side effects.</a:t>
            </a:r>
          </a:p>
        </p:txBody>
      </p:sp>
      <p:sp>
        <p:nvSpPr>
          <p:cNvPr id="28" name="Rectangle 27">
            <a:extLst>
              <a:ext uri="{FF2B5EF4-FFF2-40B4-BE49-F238E27FC236}">
                <a16:creationId xmlns:a16="http://schemas.microsoft.com/office/drawing/2014/main" id="{53E7206A-3382-E87D-1B5B-68F854B9FDDE}"/>
              </a:ext>
            </a:extLst>
          </p:cNvPr>
          <p:cNvSpPr/>
          <p:nvPr/>
        </p:nvSpPr>
        <p:spPr>
          <a:xfrm>
            <a:off x="8294569" y="2023007"/>
            <a:ext cx="3647250" cy="35501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b"/>
          <a:lstStyle/>
          <a:p>
            <a:pPr marR="0" lvl="0" algn="ctr">
              <a:lnSpc>
                <a:spcPct val="200000"/>
              </a:lnSpc>
              <a:spcBef>
                <a:spcPts val="0"/>
              </a:spcBef>
              <a:spcAft>
                <a:spcPts val="800"/>
              </a:spcAft>
              <a:tabLst>
                <a:tab pos="457200" algn="l"/>
              </a:tabLst>
            </a:pPr>
            <a:r>
              <a:rPr lang="en-US" sz="18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Individual Variability</a:t>
            </a:r>
          </a:p>
        </p:txBody>
      </p:sp>
    </p:spTree>
    <p:extLst>
      <p:ext uri="{BB962C8B-B14F-4D97-AF65-F5344CB8AC3E}">
        <p14:creationId xmlns:p14="http://schemas.microsoft.com/office/powerpoint/2010/main" val="3683431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C0FE8-997F-E032-B4F8-7682404EB36C}"/>
              </a:ext>
            </a:extLst>
          </p:cNvPr>
          <p:cNvSpPr>
            <a:spLocks noGrp="1"/>
          </p:cNvSpPr>
          <p:nvPr>
            <p:ph type="title"/>
          </p:nvPr>
        </p:nvSpPr>
        <p:spPr>
          <a:xfrm>
            <a:off x="717357" y="269146"/>
            <a:ext cx="3517567" cy="2093975"/>
          </a:xfrm>
        </p:spPr>
        <p:txBody>
          <a:bodyPr anchor="b">
            <a:normAutofit/>
          </a:bodyPr>
          <a:lstStyle/>
          <a:p>
            <a:r>
              <a:rPr lang="en-US" sz="2500" dirty="0"/>
              <a:t>Challenges/Opportunities</a:t>
            </a:r>
          </a:p>
        </p:txBody>
      </p:sp>
      <p:sp>
        <p:nvSpPr>
          <p:cNvPr id="15" name="Text Placeholder 3">
            <a:extLst>
              <a:ext uri="{FF2B5EF4-FFF2-40B4-BE49-F238E27FC236}">
                <a16:creationId xmlns:a16="http://schemas.microsoft.com/office/drawing/2014/main" id="{8071E5D6-2FF1-6A13-52DC-11BD9CF879FB}"/>
              </a:ext>
            </a:extLst>
          </p:cNvPr>
          <p:cNvSpPr>
            <a:spLocks noGrp="1"/>
          </p:cNvSpPr>
          <p:nvPr>
            <p:ph type="body" sz="half" idx="2"/>
          </p:nvPr>
        </p:nvSpPr>
        <p:spPr>
          <a:xfrm>
            <a:off x="643465" y="3043050"/>
            <a:ext cx="3517567" cy="3064505"/>
          </a:xfrm>
        </p:spPr>
        <p:txBody>
          <a:bodyPr/>
          <a:lstStyle/>
          <a:p>
            <a:r>
              <a:rPr lang="en-US" dirty="0"/>
              <a:t>There are many challenges and opportunities in Artificial Sweeteners space and their impact, effectiveness and applicability on different individuals and culture.</a:t>
            </a:r>
          </a:p>
        </p:txBody>
      </p:sp>
      <p:sp>
        <p:nvSpPr>
          <p:cNvPr id="5" name="Date Placeholder 4">
            <a:extLst>
              <a:ext uri="{FF2B5EF4-FFF2-40B4-BE49-F238E27FC236}">
                <a16:creationId xmlns:a16="http://schemas.microsoft.com/office/drawing/2014/main" id="{0D3747B2-D09A-1813-0147-44F45755E947}"/>
              </a:ext>
            </a:extLst>
          </p:cNvPr>
          <p:cNvSpPr>
            <a:spLocks noGrp="1"/>
          </p:cNvSpPr>
          <p:nvPr>
            <p:ph type="dt" sz="half" idx="10"/>
          </p:nvPr>
        </p:nvSpPr>
        <p:spPr>
          <a:xfrm>
            <a:off x="643464" y="6446520"/>
            <a:ext cx="3517568" cy="365125"/>
          </a:xfrm>
        </p:spPr>
        <p:txBody>
          <a:bodyPr anchor="ctr">
            <a:normAutofit/>
          </a:bodyPr>
          <a:lstStyle/>
          <a:p>
            <a:pPr>
              <a:spcAft>
                <a:spcPts val="600"/>
              </a:spcAft>
            </a:pPr>
            <a:r>
              <a:rPr lang="en-US" dirty="0"/>
              <a:t>2023</a:t>
            </a:r>
          </a:p>
        </p:txBody>
      </p:sp>
      <p:sp>
        <p:nvSpPr>
          <p:cNvPr id="4" name="Footer Placeholder 3">
            <a:extLst>
              <a:ext uri="{FF2B5EF4-FFF2-40B4-BE49-F238E27FC236}">
                <a16:creationId xmlns:a16="http://schemas.microsoft.com/office/drawing/2014/main" id="{D86FF21B-CDB7-E0B0-7D13-111B471C9BB3}"/>
              </a:ext>
            </a:extLst>
          </p:cNvPr>
          <p:cNvSpPr>
            <a:spLocks noGrp="1"/>
          </p:cNvSpPr>
          <p:nvPr>
            <p:ph type="ftr" sz="quarter" idx="11"/>
          </p:nvPr>
        </p:nvSpPr>
        <p:spPr>
          <a:xfrm>
            <a:off x="5458983" y="6446520"/>
            <a:ext cx="5334019" cy="365125"/>
          </a:xfrm>
        </p:spPr>
        <p:txBody>
          <a:bodyPr anchor="ctr">
            <a:normAutofit/>
          </a:bodyPr>
          <a:lstStyle/>
          <a:p>
            <a:r>
              <a:rPr lang="en-US" sz="900" b="1" dirty="0">
                <a:effectLst/>
                <a:latin typeface="Calibri" panose="020F0502020204030204" pitchFamily="34" charset="0"/>
                <a:ea typeface="Times New Roman" panose="02020603050405020304" pitchFamily="18" charset="0"/>
              </a:rPr>
              <a:t>Are Artificial Sweeteners Safe or Harmful?</a:t>
            </a:r>
            <a:endParaRPr lang="en-US" dirty="0"/>
          </a:p>
        </p:txBody>
      </p:sp>
      <p:sp>
        <p:nvSpPr>
          <p:cNvPr id="6" name="Slide Number Placeholder 5">
            <a:extLst>
              <a:ext uri="{FF2B5EF4-FFF2-40B4-BE49-F238E27FC236}">
                <a16:creationId xmlns:a16="http://schemas.microsoft.com/office/drawing/2014/main" id="{F997C6A8-1FE2-4DBB-7837-9313D8BCAE6D}"/>
              </a:ext>
            </a:extLst>
          </p:cNvPr>
          <p:cNvSpPr>
            <a:spLocks noGrp="1"/>
          </p:cNvSpPr>
          <p:nvPr>
            <p:ph type="sldNum" sz="quarter" idx="12"/>
          </p:nvPr>
        </p:nvSpPr>
        <p:spPr>
          <a:xfrm>
            <a:off x="10993582" y="6446838"/>
            <a:ext cx="780010" cy="365125"/>
          </a:xfrm>
        </p:spPr>
        <p:txBody>
          <a:bodyPr anchor="ctr">
            <a:normAutofit/>
          </a:bodyPr>
          <a:lstStyle/>
          <a:p>
            <a:pPr>
              <a:spcAft>
                <a:spcPts val="600"/>
              </a:spcAft>
            </a:pPr>
            <a:fld id="{3A98EE3D-8CD1-4C3F-BD1C-C98C9596463C}" type="slidenum">
              <a:rPr lang="en-US" smtClean="0"/>
              <a:pPr>
                <a:spcAft>
                  <a:spcPts val="600"/>
                </a:spcAft>
              </a:pPr>
              <a:t>9</a:t>
            </a:fld>
            <a:endParaRPr lang="en-US"/>
          </a:p>
        </p:txBody>
      </p:sp>
      <p:graphicFrame>
        <p:nvGraphicFramePr>
          <p:cNvPr id="10" name="Content Placeholder 9">
            <a:extLst>
              <a:ext uri="{FF2B5EF4-FFF2-40B4-BE49-F238E27FC236}">
                <a16:creationId xmlns:a16="http://schemas.microsoft.com/office/drawing/2014/main" id="{FBD0D441-D085-168E-DE49-8FA203BF5110}"/>
              </a:ext>
            </a:extLst>
          </p:cNvPr>
          <p:cNvGraphicFramePr>
            <a:graphicFrameLocks noGrp="1"/>
          </p:cNvGraphicFramePr>
          <p:nvPr>
            <p:ph idx="1"/>
            <p:extLst>
              <p:ext uri="{D42A27DB-BD31-4B8C-83A1-F6EECF244321}">
                <p14:modId xmlns:p14="http://schemas.microsoft.com/office/powerpoint/2010/main" val="1514915648"/>
              </p:ext>
            </p:extLst>
          </p:nvPr>
        </p:nvGraphicFramePr>
        <p:xfrm>
          <a:off x="5458984" y="812799"/>
          <a:ext cx="5928344" cy="52947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50082030"/>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_Win32_JB_SL_v2.potx" id="{2FF4D238-6E02-4AF5-A7F8-E0CA002E79A6}" vid="{1CA406FA-5E6E-436F-98F0-C190AE288A7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E4B1648-C213-44D3-9464-4287A4D41EE0}">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296B531D-03AC-47F6-A16F-C6773C191BBB}">
  <ds:schemaRefs>
    <ds:schemaRef ds:uri="http://schemas.microsoft.com/sharepoint/v3/contenttype/forms"/>
  </ds:schemaRefs>
</ds:datastoreItem>
</file>

<file path=customXml/itemProps3.xml><?xml version="1.0" encoding="utf-8"?>
<ds:datastoreItem xmlns:ds="http://schemas.openxmlformats.org/officeDocument/2006/customXml" ds:itemID="{6AF71F79-8D13-4C55-9450-609041DE5A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{C993EEDF-FC61-46D3-A2A8-F263A7B2258B}tf22581678_win32</Template>
  <TotalTime>758</TotalTime>
  <Words>828</Words>
  <Application>Microsoft Office PowerPoint</Application>
  <PresentationFormat>Widescreen</PresentationFormat>
  <Paragraphs>86</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Segoe UI Web (West European)</vt:lpstr>
      <vt:lpstr>Wingdings</vt:lpstr>
      <vt:lpstr>RetrospectVTI</vt:lpstr>
      <vt:lpstr>Are Artificial Sweeteners Safe or Harmful?</vt:lpstr>
      <vt:lpstr>Agenda</vt:lpstr>
      <vt:lpstr>Introduction</vt:lpstr>
      <vt:lpstr>PowerPoint Presentation</vt:lpstr>
      <vt:lpstr>PowerPoint Presentation</vt:lpstr>
      <vt:lpstr>Findings #1 Consumption of Artificially Sweetened beverages &amp; Prevalence of Obesity</vt:lpstr>
      <vt:lpstr>Findings #2 Effect on Appetite and Cravings</vt:lpstr>
      <vt:lpstr>Next Steps Research on artificial sweeteners is ongoing, and findings continue to evolve. </vt:lpstr>
      <vt:lpstr>Challenges/Opportunities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 Artificial Sweeteners Safe or Harmful?</dc:title>
  <dc:creator>Deeksha Chawla</dc:creator>
  <cp:lastModifiedBy>Deeksha Chawla</cp:lastModifiedBy>
  <cp:revision>4</cp:revision>
  <dcterms:created xsi:type="dcterms:W3CDTF">2023-10-29T04:30:51Z</dcterms:created>
  <dcterms:modified xsi:type="dcterms:W3CDTF">2023-10-29T17:09:47Z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